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handoutMasterIdLst>
    <p:handoutMasterId r:id="rId11"/>
  </p:handoutMasterIdLst>
  <p:sldIdLst>
    <p:sldId id="269" r:id="rId2"/>
    <p:sldId id="261" r:id="rId3"/>
    <p:sldId id="257" r:id="rId4"/>
    <p:sldId id="259" r:id="rId5"/>
    <p:sldId id="258" r:id="rId6"/>
    <p:sldId id="263" r:id="rId7"/>
    <p:sldId id="262" r:id="rId8"/>
    <p:sldId id="266" r:id="rId9"/>
    <p:sldId id="268" r:id="rId1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09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6030F-D5AD-4540-9BF8-79D3A12221EA}" type="datetimeFigureOut">
              <a:rPr lang="en-US" smtClean="0"/>
              <a:t>4/8/16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19B99-281C-4D88-8F91-C5D3A6A02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31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05ED-925B-45B9-8019-44ACDE2655E5}" type="datetimeFigureOut">
              <a:rPr lang="en-US" smtClean="0"/>
              <a:t>4/8/16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4DAC-0F16-401D-8635-52766AF791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05ED-925B-45B9-8019-44ACDE2655E5}" type="datetimeFigureOut">
              <a:rPr lang="en-US" smtClean="0"/>
              <a:t>4/8/16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4DAC-0F16-401D-8635-52766AF791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05ED-925B-45B9-8019-44ACDE2655E5}" type="datetimeFigureOut">
              <a:rPr lang="en-US" smtClean="0"/>
              <a:t>4/8/16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4DAC-0F16-401D-8635-52766AF791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05ED-925B-45B9-8019-44ACDE2655E5}" type="datetimeFigureOut">
              <a:rPr lang="en-US" smtClean="0"/>
              <a:t>4/8/16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4DAC-0F16-401D-8635-52766AF791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05ED-925B-45B9-8019-44ACDE2655E5}" type="datetimeFigureOut">
              <a:rPr lang="en-US" smtClean="0"/>
              <a:t>4/8/16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4DAC-0F16-401D-8635-52766AF791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05ED-925B-45B9-8019-44ACDE2655E5}" type="datetimeFigureOut">
              <a:rPr lang="en-US" smtClean="0"/>
              <a:t>4/8/16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4DAC-0F16-401D-8635-52766AF791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05ED-925B-45B9-8019-44ACDE2655E5}" type="datetimeFigureOut">
              <a:rPr lang="en-US" smtClean="0"/>
              <a:t>4/8/16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4DAC-0F16-401D-8635-52766AF791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05ED-925B-45B9-8019-44ACDE2655E5}" type="datetimeFigureOut">
              <a:rPr lang="en-US" smtClean="0"/>
              <a:t>4/8/16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4DAC-0F16-401D-8635-52766AF791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05ED-925B-45B9-8019-44ACDE2655E5}" type="datetimeFigureOut">
              <a:rPr lang="en-US" smtClean="0"/>
              <a:t>4/8/16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4DAC-0F16-401D-8635-52766AF791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05ED-925B-45B9-8019-44ACDE2655E5}" type="datetimeFigureOut">
              <a:rPr lang="en-US" smtClean="0"/>
              <a:t>4/8/16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4DAC-0F16-401D-8635-52766AF791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05ED-925B-45B9-8019-44ACDE2655E5}" type="datetimeFigureOut">
              <a:rPr lang="en-US" smtClean="0"/>
              <a:t>4/8/16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DE4DAC-0F16-401D-8635-52766AF791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EDE4DAC-0F16-401D-8635-52766AF791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D4905ED-925B-45B9-8019-44ACDE2655E5}" type="datetimeFigureOut">
              <a:rPr lang="en-US" smtClean="0"/>
              <a:t>4/8/16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http://www1.cuny.edu/portal_ur/content/voting_cal/photos/reconstruction_01.jpg" TargetMode="Externa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Benjamin_F_Wade_-_Brady-Handy.jpg" TargetMode="External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gif"/><Relationship Id="rId5" Type="http://schemas.openxmlformats.org/officeDocument/2006/relationships/image" Target="../media/image11.jpe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tleby.com/64/C006/056.html" TargetMode="External"/><Relationship Id="rId4" Type="http://schemas.openxmlformats.org/officeDocument/2006/relationships/image" Target="../media/image12.jpe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800" y="5943600"/>
            <a:ext cx="7772401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Three Plans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485" r="485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4039536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800600"/>
          </a:xfrm>
        </p:spPr>
        <p:txBody>
          <a:bodyPr/>
          <a:lstStyle/>
          <a:p>
            <a:r>
              <a:rPr lang="en-US" sz="2800" dirty="0" smtClean="0"/>
              <a:t>Reconstruction refers to the decade after the Civil War</a:t>
            </a:r>
          </a:p>
          <a:p>
            <a:r>
              <a:rPr lang="en-US" sz="2800" dirty="0" smtClean="0"/>
              <a:t>It lasted from 1865 – 1877 ???</a:t>
            </a:r>
          </a:p>
          <a:p>
            <a:r>
              <a:rPr lang="en-US" sz="2800" dirty="0" smtClean="0"/>
              <a:t>There were three different plans for Reconstruct the “Union”</a:t>
            </a:r>
          </a:p>
          <a:p>
            <a:endParaRPr lang="en-US" dirty="0"/>
          </a:p>
        </p:txBody>
      </p:sp>
      <p:pic>
        <p:nvPicPr>
          <p:cNvPr id="1026" name="Picture 2" descr="http://www1.cuny.edu/portal_ur/content/voting_cal/photos/reconstruction_01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52800"/>
            <a:ext cx="4165021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228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dirty="0" smtClean="0"/>
              <a:t>Lincoln’s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914400"/>
            <a:ext cx="5029200" cy="5943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Southerners that take oath would be </a:t>
            </a:r>
            <a:r>
              <a:rPr lang="en-US" sz="3200" b="1" i="1" dirty="0" smtClean="0"/>
              <a:t>pardon</a:t>
            </a:r>
          </a:p>
          <a:p>
            <a:r>
              <a:rPr lang="en-US" sz="3200" dirty="0" smtClean="0"/>
              <a:t>Southern states could form new governments once 10% of their voters supported it</a:t>
            </a:r>
          </a:p>
          <a:p>
            <a:r>
              <a:rPr lang="en-US" sz="3200" dirty="0" smtClean="0"/>
              <a:t>New state could NOT allow slavery</a:t>
            </a:r>
          </a:p>
          <a:p>
            <a:r>
              <a:rPr lang="en-US" sz="3200" dirty="0" smtClean="0"/>
              <a:t>Most Northerner thought Lincoln’s plan WASN’T harsh enough</a:t>
            </a:r>
          </a:p>
          <a:p>
            <a:pPr marL="114300" indent="0">
              <a:buNone/>
            </a:pP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"/>
            <a:ext cx="2895600" cy="315964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abrahamlincolnbiography.org/media/wp-content/uploads/2012/02/lincoln-assassination-lithograp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0"/>
            <a:ext cx="3886200" cy="292462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348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Congress’s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638800" cy="5257800"/>
          </a:xfrm>
        </p:spPr>
        <p:txBody>
          <a:bodyPr>
            <a:normAutofit lnSpcReduction="10000"/>
          </a:bodyPr>
          <a:lstStyle/>
          <a:p>
            <a:r>
              <a:rPr lang="en-US" sz="2800" b="1" i="1" dirty="0" smtClean="0"/>
              <a:t>Wade-Davis Bill of 1864</a:t>
            </a:r>
            <a:r>
              <a:rPr lang="en-US" sz="2800" dirty="0" smtClean="0"/>
              <a:t>, increased voter requirements from 10% to 50%.</a:t>
            </a:r>
          </a:p>
          <a:p>
            <a:r>
              <a:rPr lang="en-US" sz="2800" dirty="0" smtClean="0"/>
              <a:t>No pardons</a:t>
            </a:r>
          </a:p>
          <a:p>
            <a:r>
              <a:rPr lang="en-US" sz="2800" dirty="0" smtClean="0"/>
              <a:t>The Republican party split in two</a:t>
            </a:r>
          </a:p>
          <a:p>
            <a:r>
              <a:rPr lang="en-US" sz="2800" dirty="0" smtClean="0"/>
              <a:t>One side agreed with Lincoln and felt the re-admittance of the states should be done as quickly as possible</a:t>
            </a:r>
          </a:p>
          <a:p>
            <a:r>
              <a:rPr lang="en-US" sz="2800" dirty="0" smtClean="0"/>
              <a:t>The other side wanted the rich planters of the South to be punished and dealt with harshly</a:t>
            </a:r>
          </a:p>
          <a:p>
            <a:endParaRPr lang="en-US" dirty="0"/>
          </a:p>
        </p:txBody>
      </p:sp>
      <p:pic>
        <p:nvPicPr>
          <p:cNvPr id="4100" name="Picture 4" descr="http://upload.wikimedia.org/wikipedia/commons/thumb/7/73/Benjamin_F_Wade_-_Brady-Handy.jpg/220px-Benjamin_F_Wade_-_Brady-Handy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65018"/>
            <a:ext cx="20955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33800"/>
            <a:ext cx="20955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189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787400"/>
          </a:xfrm>
        </p:spPr>
        <p:txBody>
          <a:bodyPr/>
          <a:lstStyle/>
          <a:p>
            <a:r>
              <a:rPr lang="en-US" dirty="0" smtClean="0"/>
              <a:t>Johnson’s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5943600" cy="5410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Offered pardons  to southern whites, including the Confederate leaders and rich supporters</a:t>
            </a:r>
          </a:p>
          <a:p>
            <a:r>
              <a:rPr lang="en-US" sz="3200" dirty="0" smtClean="0"/>
              <a:t>Southern states to hold conventions and started new state governments</a:t>
            </a:r>
          </a:p>
          <a:p>
            <a:r>
              <a:rPr lang="en-US" sz="3200" dirty="0" smtClean="0"/>
              <a:t>These new state governments had to abolish slavery and agree to be loyal to the Union</a:t>
            </a:r>
          </a:p>
          <a:p>
            <a:r>
              <a:rPr lang="en-US" sz="3200" dirty="0" smtClean="0"/>
              <a:t>The first to rejoin the Union was Tennessee</a:t>
            </a:r>
            <a:endParaRPr lang="en-US" sz="3200" dirty="0"/>
          </a:p>
        </p:txBody>
      </p:sp>
      <p:pic>
        <p:nvPicPr>
          <p:cNvPr id="3074" name="Picture 2" descr="http://www.conservapedia.com/images/7/76/Andrew_john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0"/>
            <a:ext cx="2590800" cy="378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943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59" y="228600"/>
            <a:ext cx="5562600" cy="5486400"/>
          </a:xfrm>
        </p:spPr>
        <p:txBody>
          <a:bodyPr/>
          <a:lstStyle/>
          <a:p>
            <a:r>
              <a:rPr lang="en-US" sz="3200" b="1" dirty="0"/>
              <a:t>13</a:t>
            </a:r>
            <a:r>
              <a:rPr lang="en-US" sz="3200" b="1" baseline="30000" dirty="0"/>
              <a:t>th</a:t>
            </a:r>
            <a:r>
              <a:rPr lang="en-US" sz="3200" b="1" dirty="0"/>
              <a:t> </a:t>
            </a:r>
            <a:r>
              <a:rPr lang="en-US" sz="3200" b="1" dirty="0" smtClean="0"/>
              <a:t>Amendment</a:t>
            </a:r>
          </a:p>
          <a:p>
            <a:pPr lvl="1"/>
            <a:r>
              <a:rPr lang="en-US" sz="3200" dirty="0" smtClean="0"/>
              <a:t>Outlawed Slavery</a:t>
            </a:r>
            <a:endParaRPr lang="en-US" sz="3200" b="1" dirty="0"/>
          </a:p>
          <a:p>
            <a:r>
              <a:rPr lang="en-US" sz="3200" b="1" dirty="0" smtClean="0"/>
              <a:t>14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</a:t>
            </a:r>
            <a:r>
              <a:rPr lang="en-US" sz="3200" b="1" dirty="0"/>
              <a:t>Amendment</a:t>
            </a:r>
          </a:p>
          <a:p>
            <a:pPr lvl="1"/>
            <a:r>
              <a:rPr lang="en-US" sz="3200" dirty="0" smtClean="0"/>
              <a:t>Made former slaves citizens</a:t>
            </a:r>
            <a:endParaRPr lang="en-US" sz="3200" b="1" dirty="0"/>
          </a:p>
          <a:p>
            <a:r>
              <a:rPr lang="en-US" sz="3200" b="1" dirty="0" smtClean="0"/>
              <a:t>15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</a:t>
            </a:r>
            <a:r>
              <a:rPr lang="en-US" sz="3200" b="1" dirty="0"/>
              <a:t>Amendment</a:t>
            </a:r>
          </a:p>
          <a:p>
            <a:pPr lvl="1"/>
            <a:r>
              <a:rPr lang="en-US" sz="3200" dirty="0" smtClean="0"/>
              <a:t>Allowed blacks to vote</a:t>
            </a:r>
            <a:endParaRPr lang="en-US" sz="3200" b="1" dirty="0"/>
          </a:p>
          <a:p>
            <a:pPr marL="411480" lvl="1" indent="0">
              <a:buNone/>
            </a:pPr>
            <a:endParaRPr lang="en-US" i="1" dirty="0" smtClean="0"/>
          </a:p>
        </p:txBody>
      </p:sp>
      <p:pic>
        <p:nvPicPr>
          <p:cNvPr id="7170" name="Picture 2" descr="13th Amendment 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559" y="381000"/>
            <a:ext cx="2630187" cy="329184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14thamendment.harpweek.com/images/14AHomePage/Recon-MainContntIllu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94711"/>
            <a:ext cx="2356453" cy="329184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mericanhistory.si.edu/brown/history/1-segregated/images/15th-amendment-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6" y="3851911"/>
            <a:ext cx="3665219" cy="283464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084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Reconstruction Acts of 1867 and 1868 passed</a:t>
            </a:r>
          </a:p>
          <a:p>
            <a:r>
              <a:rPr lang="en-US" sz="2800" dirty="0"/>
              <a:t>Blacks earned the right to vote </a:t>
            </a:r>
            <a:endParaRPr lang="en-US" sz="2800" dirty="0" smtClean="0"/>
          </a:p>
          <a:p>
            <a:r>
              <a:rPr lang="en-US" sz="2800" dirty="0" smtClean="0"/>
              <a:t>Blacks could hold political office.</a:t>
            </a:r>
          </a:p>
          <a:p>
            <a:r>
              <a:rPr lang="en-US" sz="2800" dirty="0" smtClean="0"/>
              <a:t>The first black to be elected to the U.S. Senate in 1870.</a:t>
            </a:r>
          </a:p>
          <a:p>
            <a:r>
              <a:rPr lang="en-US" sz="2800" dirty="0" smtClean="0"/>
              <a:t>Then in 1874.  He would be the last black to serve in the Senate until  1966.  (92 years later)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Powers Won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981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Powers Lost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57912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Black Codes</a:t>
            </a:r>
          </a:p>
          <a:p>
            <a:pPr lvl="1"/>
            <a:r>
              <a:rPr lang="en-US" sz="2600" dirty="0" smtClean="0"/>
              <a:t>Laws specifically designed to keep blacks from holding political office.</a:t>
            </a:r>
          </a:p>
          <a:p>
            <a:pPr marL="411480" lvl="1" indent="0">
              <a:buNone/>
            </a:pPr>
            <a:endParaRPr lang="en-US" sz="2600" dirty="0" smtClean="0"/>
          </a:p>
          <a:p>
            <a:pPr marL="118872" lvl="1" indent="0">
              <a:buClr>
                <a:schemeClr val="accent1"/>
              </a:buClr>
              <a:buNone/>
            </a:pPr>
            <a:r>
              <a:rPr lang="en-US" sz="1900" b="1" i="1" dirty="0" smtClean="0"/>
              <a:t>Codes shared by Confederate States</a:t>
            </a:r>
          </a:p>
          <a:p>
            <a:pPr marL="411480" lvl="1" indent="0">
              <a:buNone/>
            </a:pPr>
            <a:r>
              <a:rPr lang="en-US" sz="1900" b="1" i="1" dirty="0" smtClean="0"/>
              <a:t>First</a:t>
            </a:r>
            <a:r>
              <a:rPr lang="en-US" sz="1900" i="1" dirty="0"/>
              <a:t>, they defined the term "</a:t>
            </a:r>
            <a:r>
              <a:rPr lang="en-US" sz="1900" i="1" dirty="0">
                <a:hlinkClick r:id="rId3"/>
              </a:rPr>
              <a:t>person of color</a:t>
            </a:r>
            <a:r>
              <a:rPr lang="en-US" sz="1900" i="1" dirty="0"/>
              <a:t>." </a:t>
            </a:r>
            <a:r>
              <a:rPr lang="en-US" sz="1900" i="1" dirty="0" smtClean="0"/>
              <a:t>how much negro blood a person had.</a:t>
            </a:r>
            <a:endParaRPr lang="en-US" sz="1900" i="1" dirty="0"/>
          </a:p>
          <a:p>
            <a:pPr marL="411480" lvl="1" indent="0">
              <a:buNone/>
            </a:pPr>
            <a:r>
              <a:rPr lang="en-US" sz="1900" b="1" i="1" dirty="0"/>
              <a:t>Second</a:t>
            </a:r>
            <a:r>
              <a:rPr lang="en-US" sz="1900" i="1" dirty="0"/>
              <a:t>, they prevented blacks from voting, holding office, or serving on juries. </a:t>
            </a:r>
          </a:p>
          <a:p>
            <a:pPr marL="411480" lvl="1" indent="0">
              <a:buNone/>
            </a:pPr>
            <a:r>
              <a:rPr lang="en-US" sz="1900" b="1" i="1" dirty="0"/>
              <a:t>Third</a:t>
            </a:r>
            <a:r>
              <a:rPr lang="en-US" sz="1900" i="1" dirty="0"/>
              <a:t>, they prevented blacks from serving in state militias.</a:t>
            </a:r>
          </a:p>
          <a:p>
            <a:pPr marL="411480" lvl="1" indent="0">
              <a:buNone/>
            </a:pPr>
            <a:r>
              <a:rPr lang="en-US" sz="1900" b="1" i="1" dirty="0"/>
              <a:t>Fourth</a:t>
            </a:r>
            <a:r>
              <a:rPr lang="en-US" sz="1900" i="1" dirty="0"/>
              <a:t>, they mandated for poor, unemployed persons (usually blacks) be arrested for vagrancy or bound as apprentices. </a:t>
            </a:r>
          </a:p>
          <a:p>
            <a:pPr marL="411480" lvl="1" indent="0">
              <a:buNone/>
            </a:pPr>
            <a:r>
              <a:rPr lang="en-US" sz="1900" b="1" i="1" dirty="0"/>
              <a:t>Fifth</a:t>
            </a:r>
            <a:r>
              <a:rPr lang="en-US" sz="1900" i="1" dirty="0"/>
              <a:t>, they mandated and regulated labor contracts between whites and free blacks. </a:t>
            </a:r>
          </a:p>
          <a:p>
            <a:pPr marL="411480" lvl="1" indent="0">
              <a:buNone/>
            </a:pPr>
            <a:r>
              <a:rPr lang="en-US" sz="1900" b="1" i="1" dirty="0"/>
              <a:t>Sixth</a:t>
            </a:r>
            <a:r>
              <a:rPr lang="en-US" sz="1900" i="1" dirty="0"/>
              <a:t>, they prohibited interracial marriages between whites and blacks.</a:t>
            </a:r>
            <a:endParaRPr lang="en-US" sz="1900" i="1" dirty="0" smtClean="0"/>
          </a:p>
          <a:p>
            <a:pPr marL="411480" lvl="1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9218" name="Picture 2" descr="http://www.unchainingcivilrights.org/assets/images/photo1-equ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85800"/>
            <a:ext cx="2486025" cy="28575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270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Violence in the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Scalawags</a:t>
            </a:r>
          </a:p>
          <a:p>
            <a:pPr lvl="1"/>
            <a:r>
              <a:rPr lang="en-US" dirty="0" smtClean="0"/>
              <a:t>Southern whites in the Republican party.  Southerners that supported Reconstruction.</a:t>
            </a:r>
          </a:p>
          <a:p>
            <a:r>
              <a:rPr lang="en-US" b="1" dirty="0" smtClean="0"/>
              <a:t>Carpetbaggers</a:t>
            </a:r>
          </a:p>
          <a:p>
            <a:pPr lvl="1"/>
            <a:r>
              <a:rPr lang="en-US" dirty="0" smtClean="0"/>
              <a:t>Northerners who settled in the South</a:t>
            </a:r>
          </a:p>
          <a:p>
            <a:pPr lvl="1"/>
            <a:r>
              <a:rPr lang="en-US" dirty="0" smtClean="0"/>
              <a:t>Speculators trying to get rich off of Reconstruction.</a:t>
            </a:r>
            <a:endParaRPr lang="en-US" dirty="0"/>
          </a:p>
        </p:txBody>
      </p:sp>
      <p:pic>
        <p:nvPicPr>
          <p:cNvPr id="10242" name="Picture 2" descr="http://www.sangam.org/2010/02/images/carpe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7" y="3901786"/>
            <a:ext cx="2298192" cy="2560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mrcapwebpage.com/VCSUSHISTORY/carpetbagg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47506"/>
            <a:ext cx="2163902" cy="246888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upload.wikimedia.org/wikipedia/commons/thumb/a/a5/Kkk-carpetbagger-cartoon.jpg/200px-Kkk-carpetbagger-carto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"/>
            <a:ext cx="251791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8910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1646</TotalTime>
  <Words>405</Words>
  <Application>Microsoft Macintosh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Reconstruction</vt:lpstr>
      <vt:lpstr>Reconstruction</vt:lpstr>
      <vt:lpstr>Lincoln’s Plan</vt:lpstr>
      <vt:lpstr>Congress’s Plan</vt:lpstr>
      <vt:lpstr>Johnson’s Plan</vt:lpstr>
      <vt:lpstr>PowerPoint Presentation</vt:lpstr>
      <vt:lpstr>Powers Won</vt:lpstr>
      <vt:lpstr>Powers Lost</vt:lpstr>
      <vt:lpstr>Violence in the South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Larsen, Susan</dc:creator>
  <cp:lastModifiedBy>MVWSD</cp:lastModifiedBy>
  <cp:revision>48</cp:revision>
  <cp:lastPrinted>2012-05-21T16:29:32Z</cp:lastPrinted>
  <dcterms:created xsi:type="dcterms:W3CDTF">2012-05-21T13:13:56Z</dcterms:created>
  <dcterms:modified xsi:type="dcterms:W3CDTF">2016-04-09T03:45:50Z</dcterms:modified>
</cp:coreProperties>
</file>