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PT Sans Narrow"/>
      <p:regular r:id="rId21"/>
      <p:bold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TSansNarrow-bold.fntdata"/><Relationship Id="rId21" Type="http://schemas.openxmlformats.org/officeDocument/2006/relationships/font" Target="fonts/PTSansNarrow-regular.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Some Americans had opposed slavery even in the Revolutionary war times. Quakers stopped owning slaves in 1776.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In 1851, a group of people gathered in a church to discuss the rights of women. A tall African American named Sojourner Truth made her way through the crowd and sat down. Back when she was a slave, she had learned to pay careful attention to white people. Now she listened as whites discussed whether women should have the same rights as men.</a:t>
            </a:r>
          </a:p>
          <a:p>
            <a:pPr lvl="0">
              <a:spcBef>
                <a:spcPts val="0"/>
              </a:spcBef>
              <a:buNone/>
            </a:pPr>
            <a:r>
              <a:rPr lang="en"/>
              <a:t>She heard one minister after another explain that women didn’t more rights because they weren’t smart or strong enough to do much besides raise children. With that Sojourner Truth had enough. She rose slowly to her stately height of six feet and walked to the pulpit. The room grew quiet as everyone waited for her to speak.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It was fitting that the meeting attended by Sojourner Truth took place in a church. New religious movements played a key role in inspiring thousands of americans to try to remake society.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One day in 1841, a Boston women named Dorthea Dix agreed to teach Sunday school at a jail. What she witnessed that day changed her life forever. </a:t>
            </a:r>
          </a:p>
          <a:p>
            <a:pPr lvl="0" rtl="0">
              <a:spcBef>
                <a:spcPts val="0"/>
              </a:spcBef>
              <a:buNone/>
            </a:pPr>
            <a:r>
              <a:rPr lang="en"/>
              <a:t>Inmates were bound in chains, locked in cages</a:t>
            </a:r>
          </a:p>
          <a:p>
            <a:pPr lvl="0" rtl="0">
              <a:spcBef>
                <a:spcPts val="0"/>
              </a:spcBef>
              <a:buNone/>
            </a:pPr>
            <a:r>
              <a:rPr lang="en"/>
              <a:t>children accused of minor thefts were jailed with adult criminals</a:t>
            </a:r>
          </a:p>
          <a:p>
            <a:pPr lvl="0" rtl="0">
              <a:spcBef>
                <a:spcPts val="0"/>
              </a:spcBef>
              <a:buNone/>
            </a:pPr>
            <a:r>
              <a:rPr lang="en"/>
              <a:t>She also visited debtors’ prisons, or jails for people who owed money. Most of the thousands of americans in debtors’ prisons owed less than 20 dollars. While they were locked up they could not earn money to repay their debt. As a result they remained imprisoned for years. </a:t>
            </a:r>
          </a:p>
          <a:p>
            <a:pPr lvl="0" rtl="0">
              <a:spcBef>
                <a:spcPts val="0"/>
              </a:spcBef>
              <a:buNone/>
            </a:pPr>
            <a:r>
              <a:rPr lang="en"/>
              <a:t>Mentally ill were locked in dirty crowded prison cells and if they misbehaved they were whipped.</a:t>
            </a:r>
          </a:p>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 second reform movement that won support in the 1800s was the effort to make education available to more children. The man who led this movement was Horace Mann.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As a boy Horace Mann attended school only ten weeks a year. The rest of the time, he had to work on the family farm. Mann was lucky to have even this limited chance at school. </a:t>
            </a:r>
          </a:p>
          <a:p>
            <a:pPr lvl="0">
              <a:spcBef>
                <a:spcPts val="0"/>
              </a:spcBef>
              <a:buNone/>
            </a:pPr>
            <a:r>
              <a:rPr lang="en"/>
              <a:t>In the cities, some poor children stole, destroyed property, and set fires. Reformers believed education would cure those issues.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While there was success the reform did not education for everyone.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cap="flat" cmpd="sng" w="76200">
            <a:solidFill>
              <a:schemeClr val="lt2"/>
            </a:solidFill>
            <a:prstDash val="solid"/>
            <a:round/>
            <a:headEnd len="med" w="med" type="none"/>
            <a:tailEnd len="med" w="med" type="none"/>
          </a:ln>
        </p:spPr>
      </p:cxnSp>
      <p:cxnSp>
        <p:nvCxnSpPr>
          <p:cNvPr id="11" name="Shape 11"/>
          <p:cNvCxnSpPr/>
          <p:nvPr/>
        </p:nvCxnSpPr>
        <p:spPr>
          <a:xfrm>
            <a:off x="1575034" y="3158251"/>
            <a:ext cx="562200" cy="0"/>
          </a:xfrm>
          <a:prstGeom prst="straightConnector1">
            <a:avLst/>
          </a:prstGeom>
          <a:noFill/>
          <a:ln cap="flat" cmpd="sng" w="76200">
            <a:solidFill>
              <a:schemeClr val="lt2"/>
            </a:solidFill>
            <a:prstDash val="solid"/>
            <a:round/>
            <a:headEnd len="med" w="med" type="none"/>
            <a:tailEnd len="med" w="med" type="none"/>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4" name="Shape 14"/>
            <p:cNvCxnSpPr/>
            <p:nvPr/>
          </p:nvCxnSpPr>
          <p:spPr>
            <a:xfrm rot="10800000">
              <a:off x="1346428"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7" name="Shape 17"/>
            <p:cNvCxnSpPr/>
            <p:nvPr/>
          </p:nvCxnSpPr>
          <p:spPr>
            <a:xfrm>
              <a:off x="1346435" y="3969087"/>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18" name="Shape 18"/>
          <p:cNvSpPr txBox="1"/>
          <p:nvPr>
            <p:ph type="ctrTitle"/>
          </p:nvPr>
        </p:nvSpPr>
        <p:spPr>
          <a:xfrm>
            <a:off x="1004150" y="1751764"/>
            <a:ext cx="7136700" cy="10224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9" name="Shape 19"/>
          <p:cNvSpPr txBox="1"/>
          <p:nvPr>
            <p:ph idx="1" type="subTitle"/>
          </p:nvPr>
        </p:nvSpPr>
        <p:spPr>
          <a:xfrm>
            <a:off x="2137225" y="2850039"/>
            <a:ext cx="4870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7" name="Shape 57"/>
          <p:cNvSpPr txBox="1"/>
          <p:nvPr>
            <p:ph type="title"/>
          </p:nvPr>
        </p:nvSpPr>
        <p:spPr>
          <a:xfrm>
            <a:off x="311700" y="1304850"/>
            <a:ext cx="8520600" cy="1538400"/>
          </a:xfrm>
          <a:prstGeom prst="rect">
            <a:avLst/>
          </a:prstGeom>
        </p:spPr>
        <p:txBody>
          <a:bodyPr anchorCtr="0" anchor="ctr" bIns="91425" lIns="91425" rIns="91425" tIns="91425"/>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p:txBody>
      </p:sp>
      <p:sp>
        <p:nvSpPr>
          <p:cNvPr id="58" name="Shape 58"/>
          <p:cNvSpPr txBox="1"/>
          <p:nvPr>
            <p:ph idx="1" type="body"/>
          </p:nvPr>
        </p:nvSpPr>
        <p:spPr>
          <a:xfrm>
            <a:off x="311700" y="29956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9" name="Shape 5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3" name="Shape 23"/>
          <p:cNvSpPr txBox="1"/>
          <p:nvPr>
            <p:ph type="title"/>
          </p:nvPr>
        </p:nvSpPr>
        <p:spPr>
          <a:xfrm>
            <a:off x="311700" y="814800"/>
            <a:ext cx="8571300" cy="9420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5"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11700" y="1266325"/>
            <a:ext cx="8520600" cy="330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 type="body"/>
          </p:nvPr>
        </p:nvSpPr>
        <p:spPr>
          <a:xfrm>
            <a:off x="3117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2" type="body"/>
          </p:nvPr>
        </p:nvSpPr>
        <p:spPr>
          <a:xfrm>
            <a:off x="48324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x="0" y="0"/>
          <a:ext cx="0" cy="0"/>
          <a:chOff x="0" y="0"/>
          <a:chExt cx="0" cy="0"/>
        </a:xfrm>
      </p:grpSpPr>
      <p:sp>
        <p:nvSpPr>
          <p:cNvPr id="36" name="Shape 36"/>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8" name="Shape 38"/>
        <p:cNvGrpSpPr/>
        <p:nvPr/>
      </p:nvGrpSpPr>
      <p:grpSpPr>
        <a:xfrm>
          <a:off x="0" y="0"/>
          <a:ext cx="0" cy="0"/>
          <a:chOff x="0" y="0"/>
          <a:chExt cx="0" cy="0"/>
        </a:xfrm>
      </p:grpSpPr>
      <p:sp>
        <p:nvSpPr>
          <p:cNvPr id="39" name="Shape 3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6"/>
        </a:solidFill>
      </p:bgPr>
    </p:bg>
    <p:spTree>
      <p:nvGrpSpPr>
        <p:cNvPr id="42" name="Shape 42"/>
        <p:cNvGrpSpPr/>
        <p:nvPr/>
      </p:nvGrpSpPr>
      <p:grpSpPr>
        <a:xfrm>
          <a:off x="0" y="0"/>
          <a:ext cx="0" cy="0"/>
          <a:chOff x="0" y="0"/>
          <a:chExt cx="0" cy="0"/>
        </a:xfrm>
      </p:grpSpPr>
      <p:sp>
        <p:nvSpPr>
          <p:cNvPr id="43" name="Shape 43"/>
          <p:cNvSpPr txBox="1"/>
          <p:nvPr>
            <p:ph type="title"/>
          </p:nvPr>
        </p:nvSpPr>
        <p:spPr>
          <a:xfrm>
            <a:off x="490250" y="526350"/>
            <a:ext cx="5613600" cy="4090800"/>
          </a:xfrm>
          <a:prstGeom prst="rect">
            <a:avLst/>
          </a:prstGeom>
        </p:spPr>
        <p:txBody>
          <a:bodyPr anchorCtr="0" anchor="ctr" bIns="91425" lIns="91425" rIns="91425" tIns="91425"/>
          <a:lstStyle>
            <a:lvl1pPr lvl="0">
              <a:spcBef>
                <a:spcPts val="0"/>
              </a:spcBef>
              <a:buClr>
                <a:schemeClr val="dk2"/>
              </a:buClr>
              <a:buSzPct val="100000"/>
              <a:defRPr b="0" sz="5400">
                <a:solidFill>
                  <a:schemeClr val="dk2"/>
                </a:solidFill>
              </a:defRPr>
            </a:lvl1pPr>
            <a:lvl2pPr lvl="1">
              <a:spcBef>
                <a:spcPts val="0"/>
              </a:spcBef>
              <a:buClr>
                <a:schemeClr val="dk2"/>
              </a:buClr>
              <a:buSzPct val="100000"/>
              <a:defRPr b="0" sz="5400">
                <a:solidFill>
                  <a:schemeClr val="dk2"/>
                </a:solidFill>
              </a:defRPr>
            </a:lvl2pPr>
            <a:lvl3pPr lvl="2">
              <a:spcBef>
                <a:spcPts val="0"/>
              </a:spcBef>
              <a:buClr>
                <a:schemeClr val="dk2"/>
              </a:buClr>
              <a:buSzPct val="100000"/>
              <a:defRPr b="0" sz="5400">
                <a:solidFill>
                  <a:schemeClr val="dk2"/>
                </a:solidFill>
              </a:defRPr>
            </a:lvl3pPr>
            <a:lvl4pPr lvl="3">
              <a:spcBef>
                <a:spcPts val="0"/>
              </a:spcBef>
              <a:buClr>
                <a:schemeClr val="dk2"/>
              </a:buClr>
              <a:buSzPct val="100000"/>
              <a:defRPr b="0" sz="5400">
                <a:solidFill>
                  <a:schemeClr val="dk2"/>
                </a:solidFill>
              </a:defRPr>
            </a:lvl4pPr>
            <a:lvl5pPr lvl="4">
              <a:spcBef>
                <a:spcPts val="0"/>
              </a:spcBef>
              <a:buClr>
                <a:schemeClr val="dk2"/>
              </a:buClr>
              <a:buSzPct val="100000"/>
              <a:defRPr b="0" sz="5400">
                <a:solidFill>
                  <a:schemeClr val="dk2"/>
                </a:solidFill>
              </a:defRPr>
            </a:lvl5pPr>
            <a:lvl6pPr lvl="5">
              <a:spcBef>
                <a:spcPts val="0"/>
              </a:spcBef>
              <a:buClr>
                <a:schemeClr val="dk2"/>
              </a:buClr>
              <a:buSzPct val="100000"/>
              <a:defRPr b="0" sz="5400">
                <a:solidFill>
                  <a:schemeClr val="dk2"/>
                </a:solidFill>
              </a:defRPr>
            </a:lvl6pPr>
            <a:lvl7pPr lvl="6">
              <a:spcBef>
                <a:spcPts val="0"/>
              </a:spcBef>
              <a:buClr>
                <a:schemeClr val="dk2"/>
              </a:buClr>
              <a:buSzPct val="100000"/>
              <a:defRPr b="0" sz="5400">
                <a:solidFill>
                  <a:schemeClr val="dk2"/>
                </a:solidFill>
              </a:defRPr>
            </a:lvl7pPr>
            <a:lvl8pPr lvl="7">
              <a:spcBef>
                <a:spcPts val="0"/>
              </a:spcBef>
              <a:buClr>
                <a:schemeClr val="dk2"/>
              </a:buClr>
              <a:buSzPct val="100000"/>
              <a:defRPr b="0" sz="5400">
                <a:solidFill>
                  <a:schemeClr val="dk2"/>
                </a:solidFill>
              </a:defRPr>
            </a:lvl8pPr>
            <a:lvl9pPr lvl="8">
              <a:spcBef>
                <a:spcPts val="0"/>
              </a:spcBef>
              <a:buClr>
                <a:schemeClr val="dk2"/>
              </a:buClr>
              <a:buSzPct val="100000"/>
              <a:defRPr b="0" sz="5400">
                <a:solidFill>
                  <a:schemeClr val="dk2"/>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39675"/>
            <a:ext cx="4045200" cy="16758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9" name="Shape 49"/>
          <p:cNvSpPr txBox="1"/>
          <p:nvPr>
            <p:ph idx="1" type="subTitle"/>
          </p:nvPr>
        </p:nvSpPr>
        <p:spPr>
          <a:xfrm>
            <a:off x="265500" y="27268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1700" y="42307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p:txBody>
      </p:sp>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rIns="91425" tIns="91425"/>
          <a:lstStyle>
            <a:lvl1pPr lv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youtube.com/watch?v=8tTkHJWxfP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youtube.com/watch?v=yq3AYiRT4n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ctrTitle"/>
          </p:nvPr>
        </p:nvSpPr>
        <p:spPr>
          <a:xfrm>
            <a:off x="1004150" y="1751764"/>
            <a:ext cx="7136700" cy="1022400"/>
          </a:xfrm>
          <a:prstGeom prst="rect">
            <a:avLst/>
          </a:prstGeom>
        </p:spPr>
        <p:txBody>
          <a:bodyPr anchorCtr="0" anchor="b" bIns="91425" lIns="91425" rIns="91425" tIns="91425">
            <a:noAutofit/>
          </a:bodyPr>
          <a:lstStyle/>
          <a:p>
            <a:pPr lvl="0">
              <a:spcBef>
                <a:spcPts val="0"/>
              </a:spcBef>
              <a:buClr>
                <a:srgbClr val="000000"/>
              </a:buClr>
              <a:buSzPct val="25000"/>
              <a:buFont typeface="Arial"/>
              <a:buNone/>
            </a:pPr>
            <a:r>
              <a:rPr lang="en"/>
              <a:t>An Era of Reform</a:t>
            </a:r>
          </a:p>
        </p:txBody>
      </p:sp>
      <p:sp>
        <p:nvSpPr>
          <p:cNvPr id="67" name="Shape 67"/>
          <p:cNvSpPr txBox="1"/>
          <p:nvPr>
            <p:ph idx="1" type="subTitle"/>
          </p:nvPr>
        </p:nvSpPr>
        <p:spPr>
          <a:xfrm>
            <a:off x="2137225" y="2850039"/>
            <a:ext cx="4870500" cy="79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en"/>
              <a:t>Fighting Slavery</a:t>
            </a:r>
          </a:p>
          <a:p>
            <a:pPr lvl="0">
              <a:spcBef>
                <a:spcPts val="0"/>
              </a:spcBef>
              <a:buNone/>
            </a:pPr>
            <a:r>
              <a:t/>
            </a:r>
            <a:endParaRPr/>
          </a:p>
        </p:txBody>
      </p:sp>
      <p:sp>
        <p:nvSpPr>
          <p:cNvPr id="121" name="Shape 121"/>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By 1792, majority of </a:t>
            </a:r>
            <a:r>
              <a:rPr b="1" lang="en"/>
              <a:t>states</a:t>
            </a:r>
            <a:r>
              <a:rPr lang="en"/>
              <a:t> had anti-slavery societies</a:t>
            </a:r>
          </a:p>
          <a:p>
            <a:pPr indent="-228600" lvl="0" marL="457200" rtl="0">
              <a:spcBef>
                <a:spcPts val="0"/>
              </a:spcBef>
            </a:pPr>
            <a:r>
              <a:rPr b="1" lang="en"/>
              <a:t>Importing</a:t>
            </a:r>
            <a:r>
              <a:rPr lang="en"/>
              <a:t> slaves was outlawed in 1808</a:t>
            </a:r>
          </a:p>
          <a:p>
            <a:pPr indent="-228600" lvl="0" marL="457200" rtl="0">
              <a:spcBef>
                <a:spcPts val="0"/>
              </a:spcBef>
            </a:pPr>
            <a:r>
              <a:rPr lang="en"/>
              <a:t>Northern shipping communities lost interest in </a:t>
            </a:r>
            <a:r>
              <a:rPr b="1" lang="en"/>
              <a:t>slaves</a:t>
            </a:r>
            <a:r>
              <a:rPr lang="en"/>
              <a:t> after trade ended but liked the </a:t>
            </a:r>
            <a:r>
              <a:rPr b="1" lang="en"/>
              <a:t>cheap</a:t>
            </a:r>
            <a:r>
              <a:rPr lang="en"/>
              <a:t> cotton that the south provided using slave labor</a:t>
            </a:r>
          </a:p>
          <a:p>
            <a:pPr indent="-228600" lvl="0" marL="457200" rtl="0">
              <a:spcBef>
                <a:spcPts val="0"/>
              </a:spcBef>
            </a:pPr>
            <a:r>
              <a:rPr lang="en"/>
              <a:t>Disagreement on how to end </a:t>
            </a:r>
            <a:r>
              <a:rPr b="1" lang="en"/>
              <a:t>slavery</a:t>
            </a:r>
            <a:r>
              <a:rPr lang="en"/>
              <a:t>:</a:t>
            </a:r>
          </a:p>
          <a:p>
            <a:pPr indent="-228600" lvl="1" marL="914400" rtl="0">
              <a:spcBef>
                <a:spcPts val="0"/>
              </a:spcBef>
            </a:pPr>
            <a:r>
              <a:rPr lang="en"/>
              <a:t>a. radicals: inspire slaves to rise up in revolt</a:t>
            </a:r>
          </a:p>
          <a:p>
            <a:pPr indent="-228600" lvl="1" marL="914400" rtl="0">
              <a:spcBef>
                <a:spcPts val="0"/>
              </a:spcBef>
            </a:pPr>
            <a:r>
              <a:rPr lang="en"/>
              <a:t>b. pacifists: find a peaceful solution</a:t>
            </a:r>
          </a:p>
          <a:p>
            <a:pPr indent="-228600" lvl="1" marL="914400" rtl="0">
              <a:spcBef>
                <a:spcPts val="0"/>
              </a:spcBef>
            </a:pPr>
            <a:r>
              <a:rPr lang="en"/>
              <a:t>c. moderates: give slaveholders time to develop new farming methods that didn’t need slave</a:t>
            </a:r>
          </a:p>
          <a:p>
            <a:pPr indent="-228600" lvl="0" marL="457200">
              <a:spcBef>
                <a:spcPts val="0"/>
              </a:spcBef>
            </a:pPr>
            <a:r>
              <a:rPr lang="en"/>
              <a:t>In 1831, William Lloyd Garrison started an abolitionist newspaper called </a:t>
            </a:r>
            <a:r>
              <a:rPr b="1" i="1" lang="en"/>
              <a:t>The Liberator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en"/>
              <a:t>Frederick Douglass Speaks Out</a:t>
            </a:r>
          </a:p>
          <a:p>
            <a:pPr lvl="0" rtl="0">
              <a:spcBef>
                <a:spcPts val="0"/>
              </a:spcBef>
              <a:buNone/>
            </a:pPr>
            <a:r>
              <a:t/>
            </a:r>
            <a:endParaRPr/>
          </a:p>
          <a:p>
            <a:pPr lvl="0" rtl="0">
              <a:spcBef>
                <a:spcPts val="0"/>
              </a:spcBef>
              <a:buNone/>
            </a:pPr>
            <a:r>
              <a:t/>
            </a:r>
            <a:endParaRPr/>
          </a:p>
          <a:p>
            <a:pPr lvl="0">
              <a:spcBef>
                <a:spcPts val="0"/>
              </a:spcBef>
              <a:buNone/>
            </a:pPr>
            <a:r>
              <a:t/>
            </a:r>
            <a:endParaRPr/>
          </a:p>
        </p:txBody>
      </p:sp>
      <p:sp>
        <p:nvSpPr>
          <p:cNvPr id="127" name="Shape 127"/>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Douglass was an </a:t>
            </a:r>
            <a:r>
              <a:rPr b="1" lang="en"/>
              <a:t>escaped</a:t>
            </a:r>
            <a:r>
              <a:rPr lang="en"/>
              <a:t> slave who became a leader in the abolitionist movement</a:t>
            </a:r>
          </a:p>
          <a:p>
            <a:pPr indent="-228600" lvl="0" marL="457200" rtl="0">
              <a:spcBef>
                <a:spcPts val="0"/>
              </a:spcBef>
            </a:pPr>
            <a:r>
              <a:rPr lang="en"/>
              <a:t>Started a </a:t>
            </a:r>
            <a:r>
              <a:rPr b="1" lang="en"/>
              <a:t>newspaper</a:t>
            </a:r>
            <a:r>
              <a:rPr lang="en"/>
              <a:t> called The North Star</a:t>
            </a:r>
          </a:p>
          <a:p>
            <a:pPr indent="-228600" lvl="0" marL="457200" rtl="0">
              <a:spcBef>
                <a:spcPts val="0"/>
              </a:spcBef>
            </a:pPr>
            <a:r>
              <a:rPr lang="en"/>
              <a:t>Newspaper’s </a:t>
            </a:r>
            <a:r>
              <a:rPr b="1" lang="en"/>
              <a:t>motto</a:t>
            </a:r>
            <a:r>
              <a:rPr lang="en"/>
              <a:t> was “Right is of no sex – truth is of no color – God is the father of us all, and we are all Brethren.”</a:t>
            </a:r>
          </a:p>
          <a:p>
            <a:pPr lvl="0" rtl="0">
              <a:spcBef>
                <a:spcPts val="0"/>
              </a:spcBef>
              <a:buNone/>
            </a:pPr>
            <a:r>
              <a:t/>
            </a:r>
            <a:endParaRPr/>
          </a:p>
          <a:p>
            <a:pPr lvl="0" rtl="0">
              <a:spcBef>
                <a:spcPts val="0"/>
              </a:spcBef>
              <a:buNone/>
            </a:pPr>
            <a:r>
              <a:rPr lang="en" u="sng">
                <a:solidFill>
                  <a:schemeClr val="hlink"/>
                </a:solidFill>
                <a:hlinkClick r:id="rId3"/>
              </a:rPr>
              <a:t>Frederick Douglass video &amp; What July 4th Means to a Negro video</a:t>
            </a:r>
          </a:p>
          <a:p>
            <a:pPr lvl="0">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Women Get Involved		</a:t>
            </a:r>
          </a:p>
          <a:p>
            <a:pPr lvl="0" rtl="0">
              <a:spcBef>
                <a:spcPts val="0"/>
              </a:spcBef>
              <a:buClr>
                <a:schemeClr val="dk1"/>
              </a:buClr>
              <a:buSzPct val="30555"/>
              <a:buFont typeface="Arial"/>
              <a:buNone/>
            </a:pPr>
            <a:r>
              <a:t/>
            </a:r>
            <a:endParaRPr/>
          </a:p>
          <a:p>
            <a:pPr lvl="0">
              <a:spcBef>
                <a:spcPts val="0"/>
              </a:spcBef>
              <a:buNone/>
            </a:pPr>
            <a:r>
              <a:t/>
            </a:r>
            <a:endParaRPr/>
          </a:p>
        </p:txBody>
      </p:sp>
      <p:sp>
        <p:nvSpPr>
          <p:cNvPr id="133" name="Shape 133"/>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Angelina and Sarah Grimke grew up on a </a:t>
            </a:r>
            <a:r>
              <a:rPr b="1" lang="en"/>
              <a:t>plantation</a:t>
            </a:r>
            <a:r>
              <a:rPr lang="en"/>
              <a:t> in South Carolina.</a:t>
            </a:r>
          </a:p>
          <a:p>
            <a:pPr indent="-228600" lvl="0" marL="457200" rtl="0">
              <a:spcBef>
                <a:spcPts val="0"/>
              </a:spcBef>
            </a:pPr>
            <a:r>
              <a:rPr lang="en"/>
              <a:t>They spoke out about the </a:t>
            </a:r>
            <a:r>
              <a:rPr b="1" lang="en"/>
              <a:t>poverty</a:t>
            </a:r>
            <a:r>
              <a:rPr lang="en"/>
              <a:t> and </a:t>
            </a:r>
            <a:r>
              <a:rPr b="1" lang="en"/>
              <a:t>pain</a:t>
            </a:r>
            <a:r>
              <a:rPr lang="en"/>
              <a:t> of slavery	</a:t>
            </a:r>
          </a:p>
          <a:p>
            <a:pPr indent="-228600" lvl="0" marL="457200" rtl="0">
              <a:spcBef>
                <a:spcPts val="0"/>
              </a:spcBef>
            </a:pPr>
            <a:r>
              <a:rPr lang="en"/>
              <a:t>They led the way for other women to speak in </a:t>
            </a:r>
            <a:r>
              <a:rPr b="1" lang="en"/>
              <a:t>public</a:t>
            </a:r>
          </a:p>
          <a:p>
            <a:pPr indent="-228600" lvl="0" marL="457200" rtl="0">
              <a:spcBef>
                <a:spcPts val="0"/>
              </a:spcBef>
            </a:pPr>
            <a:r>
              <a:rPr lang="en"/>
              <a:t>Sojourner Truth, a </a:t>
            </a:r>
            <a:r>
              <a:rPr b="1" lang="en"/>
              <a:t>former</a:t>
            </a:r>
            <a:r>
              <a:rPr lang="en"/>
              <a:t> slave, was an abolitionist</a:t>
            </a:r>
          </a:p>
          <a:p>
            <a:pPr indent="-228600" lvl="0" marL="457200" rtl="0">
              <a:spcBef>
                <a:spcPts val="0"/>
              </a:spcBef>
            </a:pPr>
            <a:r>
              <a:rPr lang="en"/>
              <a:t>She argued that </a:t>
            </a:r>
            <a:r>
              <a:rPr b="1" lang="en"/>
              <a:t>God</a:t>
            </a:r>
            <a:r>
              <a:rPr lang="en"/>
              <a:t> would end slavery peacefully</a:t>
            </a:r>
          </a:p>
          <a:p>
            <a:pPr indent="-228600" lvl="0" marL="457200" rtl="0">
              <a:spcBef>
                <a:spcPts val="0"/>
              </a:spcBef>
            </a:pPr>
            <a:r>
              <a:rPr lang="en"/>
              <a:t>Abolitionists were a minority and there was </a:t>
            </a:r>
            <a:r>
              <a:rPr b="1" lang="en"/>
              <a:t>violence</a:t>
            </a:r>
            <a:r>
              <a:rPr lang="en"/>
              <a:t> directed toward them	</a:t>
            </a:r>
          </a:p>
          <a:p>
            <a:pPr indent="-228600" lvl="0" marL="457200" rtl="0">
              <a:spcBef>
                <a:spcPts val="0"/>
              </a:spcBef>
            </a:pPr>
            <a:r>
              <a:rPr lang="en"/>
              <a:t>The violence helped change northerner’s </a:t>
            </a:r>
            <a:r>
              <a:rPr b="1" lang="en"/>
              <a:t>attitude</a:t>
            </a:r>
            <a:r>
              <a:rPr lang="en"/>
              <a:t> toward slavery</a:t>
            </a:r>
          </a:p>
          <a:p>
            <a:pPr indent="-228600" lvl="0" marL="457200" rtl="0">
              <a:spcBef>
                <a:spcPts val="0"/>
              </a:spcBef>
            </a:pPr>
            <a:r>
              <a:rPr lang="en"/>
              <a:t>Women’s anti-slavery fight started the next reform </a:t>
            </a:r>
            <a:r>
              <a:rPr b="1" lang="en"/>
              <a:t>movement</a:t>
            </a:r>
            <a:r>
              <a:rPr lang="en"/>
              <a:t> for women’s </a:t>
            </a:r>
            <a:r>
              <a:rPr b="1" lang="en"/>
              <a:t>rights</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Equal Rights for Women			 							</a:t>
            </a:r>
          </a:p>
          <a:p>
            <a:pPr lvl="0" rtl="0">
              <a:spcBef>
                <a:spcPts val="0"/>
              </a:spcBef>
              <a:buClr>
                <a:schemeClr val="dk1"/>
              </a:buClr>
              <a:buSzPct val="30555"/>
              <a:buFont typeface="Arial"/>
              <a:buNone/>
            </a:pPr>
            <a:r>
              <a:t/>
            </a:r>
            <a:endParaRPr/>
          </a:p>
          <a:p>
            <a:pPr lvl="0">
              <a:spcBef>
                <a:spcPts val="0"/>
              </a:spcBef>
              <a:buNone/>
            </a:pPr>
            <a:r>
              <a:t/>
            </a:r>
            <a:endParaRPr/>
          </a:p>
        </p:txBody>
      </p:sp>
      <p:sp>
        <p:nvSpPr>
          <p:cNvPr id="139" name="Shape 139"/>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Women abolitionists tried to </a:t>
            </a:r>
            <a:r>
              <a:rPr b="1" lang="en"/>
              <a:t>convince</a:t>
            </a:r>
            <a:r>
              <a:rPr lang="en"/>
              <a:t> lawmakers to make slavery illegal but they couldn’t </a:t>
            </a:r>
            <a:r>
              <a:rPr b="1" lang="en"/>
              <a:t>vote</a:t>
            </a:r>
            <a:r>
              <a:rPr lang="en"/>
              <a:t> or hold </a:t>
            </a:r>
            <a:r>
              <a:rPr b="1" lang="en"/>
              <a:t>office</a:t>
            </a:r>
            <a:r>
              <a:rPr lang="en"/>
              <a:t>	</a:t>
            </a:r>
          </a:p>
          <a:p>
            <a:pPr indent="-228600" lvl="0" marL="457200" rtl="0">
              <a:spcBef>
                <a:spcPts val="0"/>
              </a:spcBef>
            </a:pPr>
            <a:r>
              <a:rPr lang="en"/>
              <a:t>Women’s money and property were controlled by </a:t>
            </a:r>
            <a:r>
              <a:rPr b="1" lang="en"/>
              <a:t>fathers</a:t>
            </a:r>
            <a:r>
              <a:rPr lang="en"/>
              <a:t> and </a:t>
            </a:r>
            <a:r>
              <a:rPr b="1" lang="en"/>
              <a:t>husbands</a:t>
            </a:r>
            <a:r>
              <a:rPr lang="en"/>
              <a:t>	</a:t>
            </a:r>
          </a:p>
          <a:p>
            <a:pPr indent="-228600" lvl="0" marL="457200" rtl="0">
              <a:spcBef>
                <a:spcPts val="0"/>
              </a:spcBef>
            </a:pPr>
            <a:r>
              <a:rPr lang="en"/>
              <a:t>Husbands could </a:t>
            </a:r>
            <a:r>
              <a:rPr b="1" lang="en"/>
              <a:t>discipline</a:t>
            </a:r>
            <a:r>
              <a:rPr lang="en"/>
              <a:t> wives whenever they wanted</a:t>
            </a:r>
          </a:p>
          <a:p>
            <a:pPr indent="-228600" lvl="0" marL="457200" rtl="0">
              <a:spcBef>
                <a:spcPts val="0"/>
              </a:spcBef>
            </a:pPr>
            <a:r>
              <a:rPr lang="en"/>
              <a:t>Struggle for women’s rights began with Lucretia </a:t>
            </a:r>
            <a:r>
              <a:rPr b="1" lang="en"/>
              <a:t>Mott</a:t>
            </a:r>
            <a:r>
              <a:rPr lang="en"/>
              <a:t> and </a:t>
            </a:r>
            <a:r>
              <a:rPr b="1" lang="en"/>
              <a:t>Elizabeth</a:t>
            </a:r>
            <a:r>
              <a:rPr lang="en"/>
              <a:t> Cady Stanton</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Unequal Treatment of Women</a:t>
            </a:r>
          </a:p>
          <a:p>
            <a:pPr lvl="0" rtl="0">
              <a:spcBef>
                <a:spcPts val="0"/>
              </a:spcBef>
              <a:buClr>
                <a:schemeClr val="dk1"/>
              </a:buClr>
              <a:buSzPct val="30555"/>
              <a:buFont typeface="Arial"/>
              <a:buNone/>
            </a:pPr>
            <a:r>
              <a:t/>
            </a:r>
            <a:endParaRPr/>
          </a:p>
          <a:p>
            <a:pPr lvl="0">
              <a:spcBef>
                <a:spcPts val="0"/>
              </a:spcBef>
              <a:buNone/>
            </a:pPr>
            <a:r>
              <a:t/>
            </a:r>
            <a:endParaRPr/>
          </a:p>
        </p:txBody>
      </p:sp>
      <p:sp>
        <p:nvSpPr>
          <p:cNvPr id="145" name="Shape 145"/>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Lucy Stone </a:t>
            </a:r>
            <a:r>
              <a:rPr b="1" lang="en"/>
              <a:t>refused</a:t>
            </a:r>
            <a:r>
              <a:rPr lang="en"/>
              <a:t> to write a graduation speech because her college said it would have to be read by a </a:t>
            </a:r>
            <a:r>
              <a:rPr b="1" lang="en"/>
              <a:t>man</a:t>
            </a:r>
          </a:p>
          <a:p>
            <a:pPr indent="-228600" lvl="0" marL="457200" rtl="0">
              <a:spcBef>
                <a:spcPts val="0"/>
              </a:spcBef>
            </a:pPr>
            <a:r>
              <a:rPr lang="en"/>
              <a:t>Stone refused to pay property </a:t>
            </a:r>
            <a:r>
              <a:rPr b="1" lang="en"/>
              <a:t>taxes</a:t>
            </a:r>
            <a:r>
              <a:rPr lang="en"/>
              <a:t> because she said women had no </a:t>
            </a:r>
            <a:r>
              <a:rPr b="1" lang="en"/>
              <a:t>representation</a:t>
            </a:r>
          </a:p>
          <a:p>
            <a:pPr indent="-228600" lvl="0" marL="457200" rtl="0">
              <a:spcBef>
                <a:spcPts val="0"/>
              </a:spcBef>
            </a:pPr>
            <a:r>
              <a:rPr lang="en"/>
              <a:t>Elizabeth Blackwell wanted to be a doctor but no medical </a:t>
            </a:r>
            <a:r>
              <a:rPr b="1" lang="en"/>
              <a:t>school</a:t>
            </a:r>
            <a:r>
              <a:rPr lang="en"/>
              <a:t> would allow her</a:t>
            </a:r>
          </a:p>
          <a:p>
            <a:pPr indent="-228600" lvl="0" marL="457200" rtl="0">
              <a:spcBef>
                <a:spcPts val="0"/>
              </a:spcBef>
            </a:pPr>
            <a:r>
              <a:rPr lang="en"/>
              <a:t>She was finally accepted and became the </a:t>
            </a:r>
            <a:r>
              <a:rPr b="1" lang="en"/>
              <a:t>first</a:t>
            </a:r>
            <a:r>
              <a:rPr lang="en"/>
              <a:t> female doctor</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The Seneca Falls Convention and the Declaration of Sentiments</a:t>
            </a:r>
          </a:p>
          <a:p>
            <a:pPr lvl="0" rtl="0">
              <a:spcBef>
                <a:spcPts val="0"/>
              </a:spcBef>
              <a:buClr>
                <a:schemeClr val="dk1"/>
              </a:buClr>
              <a:buSzPct val="30555"/>
              <a:buFont typeface="Arial"/>
              <a:buNone/>
            </a:pPr>
            <a:r>
              <a:t/>
            </a:r>
            <a:endParaRPr/>
          </a:p>
          <a:p>
            <a:pPr lvl="0">
              <a:spcBef>
                <a:spcPts val="0"/>
              </a:spcBef>
              <a:buNone/>
            </a:pPr>
            <a:r>
              <a:t/>
            </a:r>
            <a:endParaRPr/>
          </a:p>
        </p:txBody>
      </p:sp>
      <p:sp>
        <p:nvSpPr>
          <p:cNvPr id="151" name="Shape 151"/>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spcBef>
                <a:spcPts val="0"/>
              </a:spcBef>
              <a:buNone/>
            </a:pPr>
            <a:r>
              <a:t/>
            </a:r>
            <a:endParaRPr/>
          </a:p>
          <a:p>
            <a:pPr indent="-228600" lvl="0" marL="457200" rtl="0">
              <a:spcBef>
                <a:spcPts val="0"/>
              </a:spcBef>
            </a:pPr>
            <a:r>
              <a:rPr lang="en"/>
              <a:t>Lucretia Mott &amp; Elizabeth Cady Stanton planned a women’s </a:t>
            </a:r>
            <a:r>
              <a:rPr b="1" lang="en"/>
              <a:t>convention</a:t>
            </a:r>
            <a:r>
              <a:rPr lang="en"/>
              <a:t> in Seneca Falls, NY</a:t>
            </a:r>
          </a:p>
          <a:p>
            <a:pPr indent="-228600" lvl="0" marL="457200" rtl="0">
              <a:spcBef>
                <a:spcPts val="0"/>
              </a:spcBef>
            </a:pPr>
            <a:r>
              <a:rPr lang="en"/>
              <a:t>The convention started on </a:t>
            </a:r>
            <a:r>
              <a:rPr b="1" lang="en"/>
              <a:t>July</a:t>
            </a:r>
            <a:r>
              <a:rPr lang="en"/>
              <a:t> 19, 1848</a:t>
            </a:r>
          </a:p>
          <a:p>
            <a:pPr indent="-228600" lvl="0" marL="457200" rtl="0">
              <a:spcBef>
                <a:spcPts val="0"/>
              </a:spcBef>
            </a:pPr>
            <a:r>
              <a:rPr lang="en"/>
              <a:t>Abolitionists, Quakers, local housewives, </a:t>
            </a:r>
            <a:r>
              <a:rPr b="1" lang="en"/>
              <a:t>farmers</a:t>
            </a:r>
            <a:r>
              <a:rPr lang="en"/>
              <a:t>, and factory </a:t>
            </a:r>
            <a:r>
              <a:rPr b="1" lang="en"/>
              <a:t>workers</a:t>
            </a:r>
            <a:r>
              <a:rPr lang="en"/>
              <a:t> attended</a:t>
            </a:r>
          </a:p>
          <a:p>
            <a:pPr indent="-228600" lvl="0" marL="457200" rtl="0">
              <a:spcBef>
                <a:spcPts val="0"/>
              </a:spcBef>
            </a:pPr>
            <a:r>
              <a:rPr lang="en"/>
              <a:t>Wrote up the Declaration of Sentiments based on the </a:t>
            </a:r>
            <a:r>
              <a:rPr b="1" lang="en"/>
              <a:t>Declaration</a:t>
            </a:r>
            <a:r>
              <a:rPr lang="en"/>
              <a:t> of </a:t>
            </a:r>
            <a:r>
              <a:rPr b="1" lang="en"/>
              <a:t>Independence</a:t>
            </a:r>
          </a:p>
          <a:p>
            <a:pPr indent="-228600" lvl="0" marL="457200" rtl="0">
              <a:spcBef>
                <a:spcPts val="0"/>
              </a:spcBef>
            </a:pPr>
            <a:r>
              <a:rPr lang="en"/>
              <a:t>“We hold these truths to be self-evident that all men </a:t>
            </a:r>
            <a:r>
              <a:rPr b="1" lang="en"/>
              <a:t>AND</a:t>
            </a:r>
            <a:r>
              <a:rPr lang="en"/>
              <a:t> women are created equal” </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Legacy of Seneca Falls</a:t>
            </a:r>
          </a:p>
          <a:p>
            <a:pPr lvl="0" rtl="0">
              <a:spcBef>
                <a:spcPts val="0"/>
              </a:spcBef>
              <a:buClr>
                <a:schemeClr val="dk1"/>
              </a:buClr>
              <a:buSzPct val="30555"/>
              <a:buFont typeface="Arial"/>
              <a:buNone/>
            </a:pPr>
            <a:r>
              <a:t/>
            </a:r>
            <a:endParaRPr/>
          </a:p>
          <a:p>
            <a:pPr lvl="0">
              <a:spcBef>
                <a:spcPts val="0"/>
              </a:spcBef>
              <a:buNone/>
            </a:pPr>
            <a:r>
              <a:t/>
            </a:r>
            <a:endParaRPr/>
          </a:p>
        </p:txBody>
      </p:sp>
      <p:sp>
        <p:nvSpPr>
          <p:cNvPr id="157" name="Shape 157"/>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Convention voted to approve the idea that women should have the </a:t>
            </a:r>
            <a:r>
              <a:rPr b="1" lang="en"/>
              <a:t>right</a:t>
            </a:r>
            <a:r>
              <a:rPr lang="en"/>
              <a:t> to vote	</a:t>
            </a:r>
          </a:p>
          <a:p>
            <a:pPr indent="-228600" lvl="0" marL="457200" rtl="0">
              <a:spcBef>
                <a:spcPts val="0"/>
              </a:spcBef>
            </a:pPr>
            <a:r>
              <a:rPr lang="en"/>
              <a:t>The Convention helped to create an </a:t>
            </a:r>
            <a:r>
              <a:rPr b="1" lang="en"/>
              <a:t>organized</a:t>
            </a:r>
            <a:r>
              <a:rPr lang="en"/>
              <a:t> campaign for women’s </a:t>
            </a:r>
            <a:r>
              <a:rPr b="1" lang="en"/>
              <a:t>rights</a:t>
            </a:r>
          </a:p>
          <a:p>
            <a:pPr indent="-228600" lvl="0" marL="457200" rtl="0">
              <a:spcBef>
                <a:spcPts val="0"/>
              </a:spcBef>
            </a:pPr>
            <a:r>
              <a:rPr lang="en"/>
              <a:t>Susan B Anthony traveled from town to town </a:t>
            </a:r>
            <a:r>
              <a:rPr b="1" lang="en"/>
              <a:t>speaking</a:t>
            </a:r>
            <a:r>
              <a:rPr lang="en"/>
              <a:t> for women’s rights</a:t>
            </a:r>
          </a:p>
          <a:p>
            <a:pPr indent="-228600" lvl="0" marL="457200" rtl="0">
              <a:spcBef>
                <a:spcPts val="0"/>
              </a:spcBef>
            </a:pPr>
            <a:r>
              <a:rPr lang="en"/>
              <a:t>Reformers for women’s rights made </a:t>
            </a:r>
            <a:r>
              <a:rPr b="1" lang="en"/>
              <a:t>progress</a:t>
            </a:r>
          </a:p>
          <a:p>
            <a:pPr indent="-228600" lvl="0" marL="457200" rtl="0">
              <a:spcBef>
                <a:spcPts val="0"/>
              </a:spcBef>
            </a:pPr>
            <a:r>
              <a:rPr lang="en"/>
              <a:t>New York gave women </a:t>
            </a:r>
            <a:r>
              <a:rPr b="1" lang="en"/>
              <a:t>control</a:t>
            </a:r>
            <a:r>
              <a:rPr lang="en"/>
              <a:t> over their property and </a:t>
            </a:r>
            <a:r>
              <a:rPr b="1" lang="en"/>
              <a:t>wages</a:t>
            </a:r>
          </a:p>
          <a:p>
            <a:pPr indent="-228600" lvl="0" marL="457200" rtl="0">
              <a:spcBef>
                <a:spcPts val="0"/>
              </a:spcBef>
            </a:pPr>
            <a:r>
              <a:rPr lang="en"/>
              <a:t>Some states passed more liberal </a:t>
            </a:r>
            <a:r>
              <a:rPr b="1" lang="en"/>
              <a:t>divorce</a:t>
            </a:r>
            <a:r>
              <a:rPr lang="en"/>
              <a:t> laws				</a:t>
            </a:r>
          </a:p>
          <a:p>
            <a:pPr indent="-228600" lvl="0" marL="457200" rtl="0">
              <a:spcBef>
                <a:spcPts val="0"/>
              </a:spcBef>
            </a:pPr>
            <a:r>
              <a:rPr lang="en"/>
              <a:t>Blackwell started her own </a:t>
            </a:r>
            <a:r>
              <a:rPr b="1" lang="en"/>
              <a:t>hospital</a:t>
            </a:r>
            <a:r>
              <a:rPr lang="en"/>
              <a:t> to train female doctors 		</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Clr>
                <a:srgbClr val="000000"/>
              </a:buClr>
              <a:buSzPct val="30555"/>
              <a:buFont typeface="Arial"/>
              <a:buNone/>
            </a:pPr>
            <a:r>
              <a:rPr lang="en"/>
              <a:t>Introduction</a:t>
            </a:r>
          </a:p>
        </p:txBody>
      </p:sp>
      <p:sp>
        <p:nvSpPr>
          <p:cNvPr id="73" name="Shape 73"/>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Between 1820 and 1850 American reformers devoted themselves to ending </a:t>
            </a:r>
            <a:r>
              <a:rPr b="1" lang="en"/>
              <a:t>slavery</a:t>
            </a:r>
            <a:r>
              <a:rPr lang="en"/>
              <a:t>, promoting women’s </a:t>
            </a:r>
            <a:r>
              <a:rPr b="1" lang="en"/>
              <a:t>rights</a:t>
            </a:r>
            <a:r>
              <a:rPr lang="en"/>
              <a:t>, and improving </a:t>
            </a:r>
            <a:r>
              <a:rPr b="1" lang="en"/>
              <a:t>education</a:t>
            </a:r>
            <a:r>
              <a:rPr lang="en"/>
              <a:t>, prisons, and care for the </a:t>
            </a:r>
            <a:r>
              <a:rPr b="1" lang="en"/>
              <a:t>mentally</a:t>
            </a:r>
            <a:r>
              <a:rPr lang="en"/>
              <a:t> ill.</a:t>
            </a:r>
          </a:p>
          <a:p>
            <a:pPr indent="-228600" lvl="0" marL="457200" rtl="0">
              <a:spcBef>
                <a:spcPts val="0"/>
              </a:spcBef>
            </a:pPr>
            <a:r>
              <a:rPr lang="en"/>
              <a:t>Sojourner Truth was an effective reformer especially with her speech “And ain’t I a </a:t>
            </a:r>
            <a:r>
              <a:rPr b="1" lang="en"/>
              <a:t>woman</a:t>
            </a:r>
            <a:r>
              <a:rPr lang="en"/>
              <a:t>”.			</a:t>
            </a:r>
          </a:p>
          <a:p>
            <a:pPr lvl="0" rtl="0">
              <a:spcBef>
                <a:spcPts val="0"/>
              </a:spcBef>
              <a:buClr>
                <a:schemeClr val="dk1"/>
              </a:buClr>
              <a:buSzPct val="61111"/>
              <a:buFont typeface="Arial"/>
              <a:buNone/>
            </a:pPr>
            <a:r>
              <a:rPr lang="en" u="sng">
                <a:solidFill>
                  <a:schemeClr val="hlink"/>
                </a:solidFill>
                <a:hlinkClick r:id="rId3"/>
              </a:rPr>
              <a:t>Ain’t I a Woman video </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en"/>
              <a:t>The Spirit of Reform		</a:t>
            </a:r>
          </a:p>
          <a:p>
            <a:pPr lvl="0">
              <a:spcBef>
                <a:spcPts val="0"/>
              </a:spcBef>
              <a:buNone/>
            </a:pPr>
            <a:r>
              <a:t/>
            </a:r>
            <a:endParaRPr/>
          </a:p>
        </p:txBody>
      </p:sp>
      <p:sp>
        <p:nvSpPr>
          <p:cNvPr id="79" name="Shape 79"/>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2nd Great Awakening: A Religious revival in the 1820s and 1830s that encouraged Christians live out their faith by improving </a:t>
            </a:r>
            <a:r>
              <a:rPr b="1" lang="en"/>
              <a:t>society</a:t>
            </a:r>
            <a:r>
              <a:rPr lang="en"/>
              <a:t>			</a:t>
            </a:r>
          </a:p>
          <a:p>
            <a:pPr indent="-228600" lvl="0" marL="457200" rtl="0">
              <a:spcBef>
                <a:spcPts val="0"/>
              </a:spcBef>
            </a:pPr>
            <a:r>
              <a:rPr lang="en"/>
              <a:t>Leader of the movement was Charles G. Finney							</a:t>
            </a:r>
          </a:p>
          <a:p>
            <a:pPr indent="-228600" lvl="0" marL="457200" rtl="0">
              <a:spcBef>
                <a:spcPts val="0"/>
              </a:spcBef>
            </a:pPr>
            <a:r>
              <a:rPr lang="en"/>
              <a:t>This launched the Era of </a:t>
            </a:r>
            <a:r>
              <a:rPr b="1" lang="en"/>
              <a:t>Reform</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en"/>
              <a:t> Optimistic Ideas</a:t>
            </a:r>
          </a:p>
        </p:txBody>
      </p:sp>
      <p:sp>
        <p:nvSpPr>
          <p:cNvPr id="85" name="Shape 85"/>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Ralph Waldo Emerson was a central figure in a movement called </a:t>
            </a:r>
            <a:r>
              <a:rPr b="1" lang="en"/>
              <a:t>transcendentalism</a:t>
            </a:r>
            <a:r>
              <a:rPr lang="en"/>
              <a:t>.</a:t>
            </a:r>
          </a:p>
          <a:p>
            <a:pPr indent="-228600" lvl="0" marL="457200" rtl="0">
              <a:spcBef>
                <a:spcPts val="0"/>
              </a:spcBef>
            </a:pPr>
            <a:r>
              <a:rPr lang="en"/>
              <a:t>This philosophy said people had to “transcend” or go beyond </a:t>
            </a:r>
            <a:r>
              <a:rPr b="1" lang="en"/>
              <a:t>logical</a:t>
            </a:r>
            <a:r>
              <a:rPr lang="en"/>
              <a:t> thinking and find answers to life’s mysteries by learning to </a:t>
            </a:r>
            <a:r>
              <a:rPr b="1" lang="en"/>
              <a:t>trust</a:t>
            </a:r>
            <a:r>
              <a:rPr lang="en"/>
              <a:t> their emotions and intuition</a:t>
            </a:r>
          </a:p>
          <a:p>
            <a:pPr indent="-228600" lvl="0" marL="457200" rtl="0">
              <a:spcBef>
                <a:spcPts val="0"/>
              </a:spcBef>
            </a:pPr>
            <a:r>
              <a:rPr lang="en"/>
              <a:t>Transcendentalists urged people to </a:t>
            </a:r>
            <a:r>
              <a:rPr b="1" lang="en"/>
              <a:t>question</a:t>
            </a:r>
            <a:r>
              <a:rPr lang="en"/>
              <a:t> society’s rules and institutions, which encouraged the reform movement</a:t>
            </a:r>
          </a:p>
          <a:p>
            <a:pPr indent="-228600" lvl="0" marL="457200">
              <a:spcBef>
                <a:spcPts val="0"/>
              </a:spcBef>
            </a:pPr>
            <a:r>
              <a:rPr lang="en"/>
              <a:t>Henry David Thoreau (Emerson’s friend) spent 2 years in </a:t>
            </a:r>
            <a:r>
              <a:rPr b="1" lang="en"/>
              <a:t>solitude</a:t>
            </a:r>
            <a:r>
              <a:rPr lang="en"/>
              <a:t> to learn to be without rules of society. He wrote a book entitled, </a:t>
            </a:r>
            <a:r>
              <a:rPr b="1" lang="en"/>
              <a:t>Walden</a:t>
            </a:r>
            <a:r>
              <a:rPr lang="en"/>
              <a:t> about his time in the woods.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Model Communities	</a:t>
            </a:r>
          </a:p>
          <a:p>
            <a:pPr lvl="0" rtl="0">
              <a:spcBef>
                <a:spcPts val="0"/>
              </a:spcBef>
              <a:buClr>
                <a:schemeClr val="dk1"/>
              </a:buClr>
              <a:buSzPct val="30555"/>
              <a:buFont typeface="Arial"/>
              <a:buNone/>
            </a:pPr>
            <a:r>
              <a:t/>
            </a:r>
            <a:endParaRPr/>
          </a:p>
          <a:p>
            <a:pPr lvl="0">
              <a:spcBef>
                <a:spcPts val="0"/>
              </a:spcBef>
              <a:buNone/>
            </a:pPr>
            <a:r>
              <a:t/>
            </a:r>
            <a:endParaRPr/>
          </a:p>
        </p:txBody>
      </p:sp>
      <p:sp>
        <p:nvSpPr>
          <p:cNvPr id="91" name="Shape 91"/>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Brook Farm was an experiment in creating a </a:t>
            </a:r>
            <a:r>
              <a:rPr b="1" lang="en"/>
              <a:t>perfect</a:t>
            </a:r>
            <a:r>
              <a:rPr lang="en"/>
              <a:t> community			</a:t>
            </a:r>
          </a:p>
          <a:p>
            <a:pPr indent="-228600" lvl="0" marL="457200" rtl="0">
              <a:spcBef>
                <a:spcPts val="0"/>
              </a:spcBef>
            </a:pPr>
            <a:r>
              <a:rPr lang="en"/>
              <a:t>Residents shared the labor of supporting themselves by </a:t>
            </a:r>
            <a:r>
              <a:rPr b="1" lang="en"/>
              <a:t>farming</a:t>
            </a:r>
            <a:r>
              <a:rPr lang="en"/>
              <a:t>, teaching, and making clothes</a:t>
            </a:r>
          </a:p>
          <a:p>
            <a:pPr indent="-228600" lvl="0" marL="457200" rtl="0">
              <a:spcBef>
                <a:spcPts val="0"/>
              </a:spcBef>
            </a:pPr>
            <a:r>
              <a:rPr lang="en"/>
              <a:t>Most of these </a:t>
            </a:r>
            <a:r>
              <a:rPr b="1" lang="en"/>
              <a:t>communities</a:t>
            </a:r>
            <a:r>
              <a:rPr lang="en"/>
              <a:t> lasted only a few years</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Prisoners and the Mentally Ill</a:t>
            </a:r>
          </a:p>
          <a:p>
            <a:pPr lvl="0" rtl="0">
              <a:spcBef>
                <a:spcPts val="0"/>
              </a:spcBef>
              <a:buClr>
                <a:schemeClr val="dk1"/>
              </a:buClr>
              <a:buSzPct val="30555"/>
              <a:buFont typeface="Arial"/>
              <a:buNone/>
            </a:pPr>
            <a:r>
              <a:t/>
            </a:r>
            <a:endParaRPr/>
          </a:p>
          <a:p>
            <a:pPr lvl="0">
              <a:spcBef>
                <a:spcPts val="0"/>
              </a:spcBef>
              <a:buNone/>
            </a:pPr>
            <a:r>
              <a:t/>
            </a:r>
            <a:endParaRPr/>
          </a:p>
        </p:txBody>
      </p:sp>
      <p:sp>
        <p:nvSpPr>
          <p:cNvPr id="97" name="Shape 97"/>
          <p:cNvSpPr txBox="1"/>
          <p:nvPr>
            <p:ph idx="1" type="body"/>
          </p:nvPr>
        </p:nvSpPr>
        <p:spPr>
          <a:xfrm>
            <a:off x="102350" y="1152425"/>
            <a:ext cx="9041700" cy="3633000"/>
          </a:xfrm>
          <a:prstGeom prst="rect">
            <a:avLst/>
          </a:prstGeom>
        </p:spPr>
        <p:txBody>
          <a:bodyPr anchorCtr="0" anchor="t" bIns="91425" lIns="91425" rIns="91425" tIns="91425">
            <a:noAutofit/>
          </a:bodyPr>
          <a:lstStyle/>
          <a:p>
            <a:pPr indent="-228600" lvl="0" marL="457200" rtl="0">
              <a:spcBef>
                <a:spcPts val="0"/>
              </a:spcBef>
            </a:pPr>
            <a:r>
              <a:rPr lang="en"/>
              <a:t>Dorothea Dix</a:t>
            </a:r>
          </a:p>
          <a:p>
            <a:pPr indent="-228600" lvl="0" marL="457200" rtl="0">
              <a:spcBef>
                <a:spcPts val="0"/>
              </a:spcBef>
            </a:pPr>
            <a:r>
              <a:rPr lang="en"/>
              <a:t>Dix visited jails, prisons, and </a:t>
            </a:r>
            <a:r>
              <a:rPr b="1" lang="en"/>
              <a:t>hospitals</a:t>
            </a:r>
            <a:r>
              <a:rPr lang="en"/>
              <a:t> and wrote about horrible </a:t>
            </a:r>
            <a:r>
              <a:rPr b="1" lang="en"/>
              <a:t>conditions</a:t>
            </a:r>
            <a:r>
              <a:rPr lang="en"/>
              <a:t>	</a:t>
            </a:r>
          </a:p>
          <a:p>
            <a:pPr indent="-228600" lvl="0" marL="457200" rtl="0">
              <a:spcBef>
                <a:spcPts val="0"/>
              </a:spcBef>
            </a:pPr>
            <a:r>
              <a:rPr lang="en"/>
              <a:t>Saw inmates bound in </a:t>
            </a:r>
            <a:r>
              <a:rPr b="1" lang="en"/>
              <a:t>chains</a:t>
            </a:r>
            <a:r>
              <a:rPr lang="en"/>
              <a:t> and locked in </a:t>
            </a:r>
            <a:r>
              <a:rPr b="1" lang="en"/>
              <a:t>cages</a:t>
            </a:r>
          </a:p>
          <a:p>
            <a:pPr indent="-228600" lvl="0" marL="457200" rtl="0">
              <a:spcBef>
                <a:spcPts val="0"/>
              </a:spcBef>
            </a:pPr>
            <a:r>
              <a:rPr lang="en"/>
              <a:t>Children were jailed with </a:t>
            </a:r>
            <a:r>
              <a:rPr b="1" lang="en"/>
              <a:t>adult</a:t>
            </a:r>
            <a:r>
              <a:rPr lang="en"/>
              <a:t> criminals		</a:t>
            </a:r>
          </a:p>
          <a:p>
            <a:pPr indent="-228600" lvl="0" marL="457200" rtl="0">
              <a:spcBef>
                <a:spcPts val="0"/>
              </a:spcBef>
            </a:pPr>
            <a:r>
              <a:rPr lang="en"/>
              <a:t>She petitioned state legislatures for better treatment of </a:t>
            </a:r>
            <a:r>
              <a:rPr b="1" lang="en"/>
              <a:t>prisoners</a:t>
            </a:r>
            <a:r>
              <a:rPr lang="en"/>
              <a:t> &amp; </a:t>
            </a:r>
            <a:r>
              <a:rPr b="1" lang="en"/>
              <a:t>mentally</a:t>
            </a:r>
            <a:r>
              <a:rPr lang="en"/>
              <a:t> </a:t>
            </a:r>
            <a:r>
              <a:rPr b="1" lang="en"/>
              <a:t>ill</a:t>
            </a:r>
          </a:p>
          <a:p>
            <a:pPr indent="-228600" lvl="0" marL="457200" rtl="0">
              <a:spcBef>
                <a:spcPts val="0"/>
              </a:spcBef>
            </a:pPr>
            <a:r>
              <a:rPr lang="en"/>
              <a:t>Believed that the mentally ill needed </a:t>
            </a:r>
            <a:r>
              <a:rPr b="1" lang="en"/>
              <a:t>treatment</a:t>
            </a:r>
            <a:r>
              <a:rPr lang="en"/>
              <a:t> and </a:t>
            </a:r>
            <a:r>
              <a:rPr b="1" lang="en"/>
              <a:t>care</a:t>
            </a:r>
            <a:r>
              <a:rPr lang="en"/>
              <a:t>, not punishment</a:t>
            </a:r>
          </a:p>
          <a:p>
            <a:pPr indent="-228600" lvl="0" marL="457200" rtl="0">
              <a:spcBef>
                <a:spcPts val="0"/>
              </a:spcBef>
            </a:pPr>
            <a:r>
              <a:rPr lang="en"/>
              <a:t>Lawmakers voted to create public </a:t>
            </a:r>
            <a:r>
              <a:rPr b="1" lang="en"/>
              <a:t>asylums</a:t>
            </a:r>
          </a:p>
          <a:p>
            <a:pPr indent="-228600" lvl="0" marL="457200" rtl="0">
              <a:spcBef>
                <a:spcPts val="0"/>
              </a:spcBef>
            </a:pPr>
            <a:r>
              <a:rPr lang="en"/>
              <a:t>By the time she died in 1887 debtors were no longer put in </a:t>
            </a:r>
            <a:r>
              <a:rPr b="1" lang="en"/>
              <a:t>prison</a:t>
            </a:r>
            <a:r>
              <a:rPr lang="en"/>
              <a:t>, special justice systems were created for </a:t>
            </a:r>
            <a:r>
              <a:rPr b="1" lang="en"/>
              <a:t>children</a:t>
            </a:r>
            <a:r>
              <a:rPr lang="en"/>
              <a:t>, and cruel punishment was </a:t>
            </a:r>
            <a:r>
              <a:rPr b="1" lang="en"/>
              <a:t>outlawed</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Improving Education</a:t>
            </a:r>
          </a:p>
          <a:p>
            <a:pPr lvl="0" rtl="0">
              <a:spcBef>
                <a:spcPts val="0"/>
              </a:spcBef>
              <a:buClr>
                <a:schemeClr val="dk1"/>
              </a:buClr>
              <a:buSzPct val="30555"/>
              <a:buFont typeface="Arial"/>
              <a:buNone/>
            </a:pPr>
            <a:r>
              <a:t/>
            </a:r>
            <a:endParaRPr/>
          </a:p>
          <a:p>
            <a:pPr lvl="0">
              <a:spcBef>
                <a:spcPts val="0"/>
              </a:spcBef>
              <a:buNone/>
            </a:pPr>
            <a:r>
              <a:t/>
            </a:r>
            <a:endParaRPr/>
          </a:p>
        </p:txBody>
      </p:sp>
      <p:sp>
        <p:nvSpPr>
          <p:cNvPr id="103" name="Shape 103"/>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Next reform movement was to make education </a:t>
            </a:r>
            <a:r>
              <a:rPr b="1" lang="en"/>
              <a:t>available</a:t>
            </a:r>
            <a:r>
              <a:rPr lang="en"/>
              <a:t> to more children</a:t>
            </a:r>
          </a:p>
          <a:p>
            <a:pPr indent="-228600" lvl="0" marL="457200" rtl="0">
              <a:spcBef>
                <a:spcPts val="0"/>
              </a:spcBef>
            </a:pPr>
            <a:r>
              <a:rPr lang="en"/>
              <a:t>Led by Horace Mann “the father of American public schools”	 			</a:t>
            </a:r>
          </a:p>
          <a:p>
            <a:pPr indent="-228600" lvl="0" marL="457200" rtl="0">
              <a:spcBef>
                <a:spcPts val="0"/>
              </a:spcBef>
            </a:pPr>
            <a:r>
              <a:rPr b="1" lang="en"/>
              <a:t>Most</a:t>
            </a:r>
            <a:r>
              <a:rPr lang="en"/>
              <a:t> children didn’t go to school</a:t>
            </a:r>
          </a:p>
          <a:p>
            <a:pPr indent="-228600" lvl="0" marL="457200" rtl="0">
              <a:spcBef>
                <a:spcPts val="0"/>
              </a:spcBef>
            </a:pPr>
            <a:r>
              <a:rPr lang="en"/>
              <a:t>Puritans established town </a:t>
            </a:r>
            <a:r>
              <a:rPr b="1" lang="en"/>
              <a:t>schools</a:t>
            </a:r>
          </a:p>
          <a:p>
            <a:pPr indent="-228600" lvl="0" marL="457200" rtl="0">
              <a:spcBef>
                <a:spcPts val="0"/>
              </a:spcBef>
            </a:pPr>
            <a:r>
              <a:rPr lang="en"/>
              <a:t>A </a:t>
            </a:r>
            <a:r>
              <a:rPr b="1" lang="en"/>
              <a:t>few</a:t>
            </a:r>
            <a:r>
              <a:rPr lang="en"/>
              <a:t> areas had public schools</a:t>
            </a:r>
          </a:p>
          <a:p>
            <a:pPr indent="-228600" lvl="0" marL="457200" rtl="0">
              <a:spcBef>
                <a:spcPts val="0"/>
              </a:spcBef>
            </a:pPr>
            <a:r>
              <a:rPr lang="en"/>
              <a:t>Wealthy parents sent their children to</a:t>
            </a:r>
            <a:r>
              <a:rPr b="1" lang="en"/>
              <a:t> private </a:t>
            </a:r>
            <a:r>
              <a:rPr lang="en"/>
              <a:t>schools</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en"/>
              <a:t>Need for Public Schools</a:t>
            </a:r>
          </a:p>
          <a:p>
            <a:pPr lvl="0" rtl="0">
              <a:spcBef>
                <a:spcPts val="0"/>
              </a:spcBef>
              <a:buNone/>
            </a:pPr>
            <a:r>
              <a:t/>
            </a:r>
            <a:endParaRPr/>
          </a:p>
          <a:p>
            <a:pPr lvl="0">
              <a:spcBef>
                <a:spcPts val="0"/>
              </a:spcBef>
              <a:buNone/>
            </a:pPr>
            <a:r>
              <a:t/>
            </a:r>
            <a:endParaRPr/>
          </a:p>
        </p:txBody>
      </p:sp>
      <p:sp>
        <p:nvSpPr>
          <p:cNvPr id="109" name="Shape 109"/>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Reformers believed education would help children in cities escape </a:t>
            </a:r>
            <a:r>
              <a:rPr b="1" lang="en"/>
              <a:t>poverty</a:t>
            </a:r>
            <a:r>
              <a:rPr lang="en"/>
              <a:t> and become good </a:t>
            </a:r>
            <a:r>
              <a:rPr b="1" lang="en"/>
              <a:t>citizens</a:t>
            </a:r>
            <a:r>
              <a:rPr lang="en"/>
              <a:t>	</a:t>
            </a:r>
          </a:p>
          <a:p>
            <a:pPr indent="-228600" lvl="0" marL="457200" rtl="0">
              <a:spcBef>
                <a:spcPts val="0"/>
              </a:spcBef>
            </a:pPr>
            <a:r>
              <a:rPr lang="en"/>
              <a:t>New York was </a:t>
            </a:r>
            <a:r>
              <a:rPr b="1" lang="en"/>
              <a:t>first</a:t>
            </a:r>
            <a:r>
              <a:rPr lang="en"/>
              <a:t> state to make public schools in </a:t>
            </a:r>
            <a:r>
              <a:rPr b="1" lang="en"/>
              <a:t>every</a:t>
            </a:r>
            <a:r>
              <a:rPr lang="en"/>
              <a:t> town</a:t>
            </a:r>
          </a:p>
          <a:p>
            <a:pPr indent="-228600" lvl="0" marL="457200" rtl="0">
              <a:spcBef>
                <a:spcPts val="0"/>
              </a:spcBef>
            </a:pPr>
            <a:r>
              <a:rPr lang="en"/>
              <a:t>Massachusetts voted to pay </a:t>
            </a:r>
            <a:r>
              <a:rPr b="1" lang="en"/>
              <a:t>taxes</a:t>
            </a:r>
            <a:r>
              <a:rPr lang="en"/>
              <a:t> to build better schools, pay teachers </a:t>
            </a:r>
            <a:r>
              <a:rPr b="1" lang="en"/>
              <a:t>higher</a:t>
            </a:r>
            <a:r>
              <a:rPr lang="en"/>
              <a:t> salaries, and establish </a:t>
            </a:r>
            <a:r>
              <a:rPr b="1" lang="en"/>
              <a:t>training</a:t>
            </a:r>
            <a:r>
              <a:rPr lang="en"/>
              <a:t> schools for teachers</a:t>
            </a:r>
          </a:p>
          <a:p>
            <a:pPr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Clr>
                <a:schemeClr val="dk1"/>
              </a:buClr>
              <a:buSzPct val="30555"/>
              <a:buFont typeface="Arial"/>
              <a:buNone/>
            </a:pPr>
            <a:r>
              <a:rPr lang="en"/>
              <a:t>An Unfinished Reform					 							</a:t>
            </a:r>
          </a:p>
          <a:p>
            <a:pPr lvl="0" rtl="0">
              <a:spcBef>
                <a:spcPts val="0"/>
              </a:spcBef>
              <a:buClr>
                <a:schemeClr val="dk1"/>
              </a:buClr>
              <a:buSzPct val="30555"/>
              <a:buFont typeface="Arial"/>
              <a:buNone/>
            </a:pPr>
            <a:r>
              <a:t/>
            </a:r>
            <a:endParaRPr/>
          </a:p>
          <a:p>
            <a:pPr lvl="0">
              <a:spcBef>
                <a:spcPts val="0"/>
              </a:spcBef>
              <a:buNone/>
            </a:pPr>
            <a:r>
              <a:t/>
            </a:r>
            <a:endParaRPr/>
          </a:p>
        </p:txBody>
      </p:sp>
      <p:sp>
        <p:nvSpPr>
          <p:cNvPr id="115" name="Shape 115"/>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pPr>
            <a:r>
              <a:rPr lang="en"/>
              <a:t>By 1850, most </a:t>
            </a:r>
            <a:r>
              <a:rPr b="1" lang="en"/>
              <a:t>white</a:t>
            </a:r>
            <a:r>
              <a:rPr lang="en"/>
              <a:t> children, ESPECIALLY </a:t>
            </a:r>
            <a:r>
              <a:rPr b="1" lang="en"/>
              <a:t>BOYS</a:t>
            </a:r>
            <a:r>
              <a:rPr lang="en"/>
              <a:t>, attended free public schools	</a:t>
            </a:r>
          </a:p>
          <a:p>
            <a:pPr indent="-228600" lvl="0" marL="457200" rtl="0">
              <a:spcBef>
                <a:spcPts val="0"/>
              </a:spcBef>
            </a:pPr>
            <a:r>
              <a:rPr lang="en"/>
              <a:t>Most high schools and colleges didn’t admit </a:t>
            </a:r>
            <a:r>
              <a:rPr b="1" lang="en"/>
              <a:t>women</a:t>
            </a:r>
          </a:p>
          <a:p>
            <a:pPr indent="-228600" lvl="0" marL="457200" rtl="0">
              <a:spcBef>
                <a:spcPts val="0"/>
              </a:spcBef>
            </a:pPr>
            <a:r>
              <a:rPr lang="en"/>
              <a:t>Blacks had to go to </a:t>
            </a:r>
            <a:r>
              <a:rPr b="1" lang="en"/>
              <a:t>separate</a:t>
            </a:r>
            <a:r>
              <a:rPr lang="en"/>
              <a:t> schools that little to </a:t>
            </a:r>
            <a:r>
              <a:rPr b="1" lang="en"/>
              <a:t>no</a:t>
            </a:r>
            <a:r>
              <a:rPr lang="en"/>
              <a:t> money</a:t>
            </a:r>
          </a:p>
          <a:p>
            <a:pPr indent="-228600" lvl="0" marL="457200" rtl="0">
              <a:spcBef>
                <a:spcPts val="0"/>
              </a:spcBef>
            </a:pPr>
            <a:r>
              <a:rPr lang="en"/>
              <a:t>Horace Mann told </a:t>
            </a:r>
            <a:r>
              <a:rPr b="1" lang="en"/>
              <a:t>students</a:t>
            </a:r>
            <a:r>
              <a:rPr lang="en"/>
              <a:t>, “Be ashamed to die until you have won some victory for humanity”</a:t>
            </a:r>
          </a:p>
          <a:p>
            <a:pPr lvl="0" rt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