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0"/>
  </p:notesMasterIdLst>
  <p:sldIdLst>
    <p:sldId id="256" r:id="rId2"/>
    <p:sldId id="260" r:id="rId3"/>
    <p:sldId id="257" r:id="rId4"/>
    <p:sldId id="261" r:id="rId5"/>
    <p:sldId id="259" r:id="rId6"/>
    <p:sldId id="262" r:id="rId7"/>
    <p:sldId id="258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24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A716C-0BF1-2841-A0F7-307B321794F7}" type="datetimeFigureOut">
              <a:rPr lang="en-US" smtClean="0"/>
              <a:t>12/8/15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31F74-FFA7-3E4D-B84F-80AB755E7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31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31F74-FFA7-3E4D-B84F-80AB755E7E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9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December 8, 2015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December 8,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December 8,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December 8,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December 8,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December 8,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December 8, 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December 8, 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December 8, 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December 8, 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December 8,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December 8,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ECONOMICS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National Finances in Simple 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536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08" y="456164"/>
            <a:ext cx="457112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 &amp; National Debt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State Debt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1721605"/>
          </a:xfrm>
        </p:spPr>
        <p:txBody>
          <a:bodyPr/>
          <a:lstStyle/>
          <a:p>
            <a:r>
              <a:rPr lang="en-US" dirty="0" smtClean="0"/>
              <a:t>All money owed by individual states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National Debt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1721605"/>
          </a:xfrm>
        </p:spPr>
        <p:txBody>
          <a:bodyPr/>
          <a:lstStyle/>
          <a:p>
            <a:r>
              <a:rPr lang="en-US" dirty="0" smtClean="0"/>
              <a:t>All money owed by federal government for the whole country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194120" y="4696299"/>
            <a:ext cx="6874113" cy="1721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States &amp; Federal government borrowed money to pay debt</a:t>
            </a:r>
          </a:p>
          <a:p>
            <a:r>
              <a:rPr lang="en-US" dirty="0" smtClean="0"/>
              <a:t>Example: Paid for Revolutionary War by selling bonds</a:t>
            </a:r>
            <a:endParaRPr lang="en-US" dirty="0"/>
          </a:p>
        </p:txBody>
      </p: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705" y="0"/>
            <a:ext cx="4498848" cy="252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27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07" y="283974"/>
            <a:ext cx="7024744" cy="1143000"/>
          </a:xfrm>
        </p:spPr>
        <p:txBody>
          <a:bodyPr/>
          <a:lstStyle/>
          <a:p>
            <a:r>
              <a:rPr lang="en-US" dirty="0" smtClean="0"/>
              <a:t>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518" y="1713190"/>
            <a:ext cx="3735714" cy="4233465"/>
          </a:xfrm>
        </p:spPr>
        <p:txBody>
          <a:bodyPr>
            <a:normAutofit/>
          </a:bodyPr>
          <a:lstStyle/>
          <a:p>
            <a:r>
              <a:rPr lang="en-US" dirty="0" smtClean="0"/>
              <a:t>Certificate that promises to repay money loaned plus interest by a certain date</a:t>
            </a:r>
          </a:p>
          <a:p>
            <a:endParaRPr lang="en-US" dirty="0" smtClean="0"/>
          </a:p>
          <a:p>
            <a:r>
              <a:rPr lang="en-US" dirty="0" smtClean="0"/>
              <a:t>Sold for money loaned or to farmers/businesses for good or services</a:t>
            </a:r>
          </a:p>
          <a:p>
            <a:endParaRPr lang="en-US" dirty="0" smtClean="0"/>
          </a:p>
        </p:txBody>
      </p:sp>
      <p:pic>
        <p:nvPicPr>
          <p:cNvPr id="4" name="Picture 3" descr="bond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46" y="1426974"/>
            <a:ext cx="3552113" cy="385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38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63" y="456164"/>
            <a:ext cx="7024744" cy="1143000"/>
          </a:xfrm>
        </p:spPr>
        <p:txBody>
          <a:bodyPr/>
          <a:lstStyle/>
          <a:p>
            <a:r>
              <a:rPr lang="en-US" dirty="0" smtClean="0"/>
              <a:t>Speculators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926316"/>
            <a:ext cx="6777317" cy="3508977"/>
          </a:xfrm>
        </p:spPr>
        <p:txBody>
          <a:bodyPr/>
          <a:lstStyle/>
          <a:p>
            <a:r>
              <a:rPr lang="en-US" b="1" dirty="0" smtClean="0"/>
              <a:t>People who bought bonds from owners cheap</a:t>
            </a:r>
          </a:p>
          <a:p>
            <a:endParaRPr lang="en-US" b="1" dirty="0" smtClean="0"/>
          </a:p>
          <a:p>
            <a:r>
              <a:rPr lang="en-US" dirty="0" smtClean="0"/>
              <a:t>Hope will get full value of bond later</a:t>
            </a:r>
          </a:p>
          <a:p>
            <a:endParaRPr lang="en-US" dirty="0" smtClean="0"/>
          </a:p>
          <a:p>
            <a:r>
              <a:rPr lang="en-US" dirty="0" smtClean="0"/>
              <a:t>Usually purchased from desperate people who needed the money NOW and could n</a:t>
            </a:r>
            <a:r>
              <a:rPr lang="fr-FR" dirty="0"/>
              <a:t>o</a:t>
            </a:r>
            <a:r>
              <a:rPr lang="en-US" dirty="0" smtClean="0"/>
              <a:t>t wait for bond to mature</a:t>
            </a:r>
            <a:endParaRPr lang="en-US" dirty="0"/>
          </a:p>
        </p:txBody>
      </p:sp>
      <p:pic>
        <p:nvPicPr>
          <p:cNvPr id="4" name="Picture 3" descr="speculator_carto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363" y="0"/>
            <a:ext cx="3981596" cy="292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32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9519" y="688927"/>
            <a:ext cx="3470069" cy="5372227"/>
          </a:xfrm>
        </p:spPr>
        <p:txBody>
          <a:bodyPr>
            <a:normAutofit lnSpcReduction="10000"/>
          </a:bodyPr>
          <a:lstStyle/>
          <a:p>
            <a:pPr marL="68580" indent="0" algn="ctr">
              <a:buNone/>
            </a:pPr>
            <a:r>
              <a:rPr lang="en-US" sz="1800" b="1" dirty="0" smtClean="0"/>
              <a:t>Compound Interest Example: $100 with 5% interest over 5 years</a:t>
            </a:r>
          </a:p>
          <a:p>
            <a:pPr marL="68580" indent="0">
              <a:buNone/>
            </a:pPr>
            <a:r>
              <a:rPr lang="en-US" sz="1800" dirty="0" smtClean="0"/>
              <a:t>Year 1:</a:t>
            </a:r>
          </a:p>
          <a:p>
            <a:pPr marL="365760" lvl="1" indent="0">
              <a:buNone/>
            </a:pPr>
            <a:r>
              <a:rPr lang="en-US" sz="1800" dirty="0" smtClean="0"/>
              <a:t>$100 x 5% = $5</a:t>
            </a:r>
          </a:p>
          <a:p>
            <a:pPr marL="365760" lvl="1" indent="0">
              <a:buNone/>
            </a:pPr>
            <a:r>
              <a:rPr lang="en-US" sz="1800" dirty="0" smtClean="0"/>
              <a:t>$100 + $5 = $105</a:t>
            </a:r>
          </a:p>
          <a:p>
            <a:pPr marL="68580" indent="0">
              <a:buNone/>
            </a:pPr>
            <a:r>
              <a:rPr lang="en-US" sz="1800" dirty="0" smtClean="0"/>
              <a:t>Year 2:</a:t>
            </a:r>
          </a:p>
          <a:p>
            <a:pPr marL="365760" lvl="1" indent="0">
              <a:buNone/>
            </a:pPr>
            <a:r>
              <a:rPr lang="en-US" sz="1800" dirty="0"/>
              <a:t>$105 x 5% = $5.25</a:t>
            </a:r>
          </a:p>
          <a:p>
            <a:pPr marL="365760" lvl="1" indent="0">
              <a:buNone/>
            </a:pPr>
            <a:r>
              <a:rPr lang="en-US" sz="1800" dirty="0"/>
              <a:t>$105 + $5.25 = $110.25</a:t>
            </a:r>
          </a:p>
          <a:p>
            <a:pPr marL="68580" indent="0">
              <a:buNone/>
            </a:pPr>
            <a:r>
              <a:rPr lang="en-US" sz="1800" dirty="0" smtClean="0"/>
              <a:t>Year 3:</a:t>
            </a:r>
          </a:p>
          <a:p>
            <a:pPr marL="365760" lvl="1" indent="0">
              <a:buNone/>
            </a:pPr>
            <a:r>
              <a:rPr lang="en-US" sz="1800" dirty="0"/>
              <a:t>$</a:t>
            </a:r>
            <a:r>
              <a:rPr lang="en-US" sz="1800" dirty="0" smtClean="0"/>
              <a:t>110.25 </a:t>
            </a:r>
            <a:r>
              <a:rPr lang="en-US" sz="1800" dirty="0"/>
              <a:t>x 5% = </a:t>
            </a:r>
            <a:r>
              <a:rPr lang="en-US" sz="1800" dirty="0" smtClean="0"/>
              <a:t>$5.51</a:t>
            </a:r>
            <a:endParaRPr lang="en-US" sz="1800" dirty="0"/>
          </a:p>
          <a:p>
            <a:pPr marL="365760" lvl="1" indent="0">
              <a:buNone/>
            </a:pPr>
            <a:r>
              <a:rPr lang="en-US" sz="1800" dirty="0" smtClean="0"/>
              <a:t>$110.25 </a:t>
            </a:r>
            <a:r>
              <a:rPr lang="en-US" sz="1800" dirty="0"/>
              <a:t>+ $</a:t>
            </a:r>
            <a:r>
              <a:rPr lang="en-US" sz="1800" dirty="0" smtClean="0"/>
              <a:t>5.51 </a:t>
            </a:r>
            <a:r>
              <a:rPr lang="en-US" sz="1800" dirty="0"/>
              <a:t>= </a:t>
            </a:r>
            <a:r>
              <a:rPr lang="en-US" sz="1800" dirty="0" smtClean="0"/>
              <a:t>$115.76</a:t>
            </a:r>
          </a:p>
          <a:p>
            <a:pPr marL="68580" indent="0">
              <a:buNone/>
            </a:pPr>
            <a:r>
              <a:rPr lang="en-US" sz="1800" dirty="0" smtClean="0"/>
              <a:t>Year 4:</a:t>
            </a:r>
            <a:endParaRPr lang="en-US" sz="1800" dirty="0"/>
          </a:p>
          <a:p>
            <a:pPr marL="365760" lvl="1" indent="0">
              <a:buNone/>
            </a:pPr>
            <a:r>
              <a:rPr lang="en-US" sz="1800" dirty="0" smtClean="0"/>
              <a:t>$115.76 </a:t>
            </a:r>
            <a:r>
              <a:rPr lang="en-US" sz="1800" dirty="0"/>
              <a:t>x 5% = </a:t>
            </a:r>
            <a:r>
              <a:rPr lang="en-US" sz="1800" dirty="0" smtClean="0"/>
              <a:t>$5.79</a:t>
            </a:r>
            <a:endParaRPr lang="en-US" sz="1800" dirty="0"/>
          </a:p>
          <a:p>
            <a:pPr marL="365760" lvl="1" indent="0">
              <a:buNone/>
            </a:pPr>
            <a:r>
              <a:rPr lang="en-US" sz="1800" dirty="0" smtClean="0"/>
              <a:t>$115.76 </a:t>
            </a:r>
            <a:r>
              <a:rPr lang="en-US" sz="1800" dirty="0"/>
              <a:t>+ </a:t>
            </a:r>
            <a:r>
              <a:rPr lang="en-US" sz="1800" dirty="0" smtClean="0"/>
              <a:t>$5.79 </a:t>
            </a:r>
            <a:r>
              <a:rPr lang="en-US" sz="1800" dirty="0"/>
              <a:t>= </a:t>
            </a:r>
            <a:r>
              <a:rPr lang="en-US" sz="1800" dirty="0" smtClean="0"/>
              <a:t>$121.55</a:t>
            </a:r>
          </a:p>
          <a:p>
            <a:pPr marL="68580" indent="0">
              <a:buNone/>
            </a:pPr>
            <a:r>
              <a:rPr lang="en-US" sz="1800" dirty="0" smtClean="0"/>
              <a:t>Year 5:</a:t>
            </a:r>
          </a:p>
          <a:p>
            <a:pPr marL="365760" lvl="1" indent="0">
              <a:buNone/>
            </a:pPr>
            <a:r>
              <a:rPr lang="en-US" sz="1800" dirty="0" smtClean="0"/>
              <a:t>$121.55 </a:t>
            </a:r>
            <a:r>
              <a:rPr lang="en-US" sz="1800" dirty="0"/>
              <a:t>x 5% = </a:t>
            </a:r>
            <a:r>
              <a:rPr lang="en-US" sz="1800" dirty="0" smtClean="0"/>
              <a:t>$6.08</a:t>
            </a:r>
            <a:endParaRPr lang="en-US" sz="1800" dirty="0"/>
          </a:p>
          <a:p>
            <a:pPr marL="365760" lvl="1" indent="0">
              <a:buNone/>
            </a:pPr>
            <a:r>
              <a:rPr lang="en-US" sz="1800" dirty="0" smtClean="0"/>
              <a:t>$121.55 </a:t>
            </a:r>
            <a:r>
              <a:rPr lang="en-US" sz="1800" dirty="0"/>
              <a:t>+ </a:t>
            </a:r>
            <a:r>
              <a:rPr lang="en-US" sz="1800" dirty="0" smtClean="0"/>
              <a:t>$6.08 </a:t>
            </a:r>
            <a:r>
              <a:rPr lang="en-US" sz="1800" dirty="0"/>
              <a:t>= </a:t>
            </a:r>
            <a:r>
              <a:rPr lang="en-US" sz="1800" b="1" dirty="0" smtClean="0"/>
              <a:t>$127.63</a:t>
            </a:r>
            <a:endParaRPr lang="en-US" sz="1800" b="1" dirty="0"/>
          </a:p>
          <a:p>
            <a:pPr marL="68580" indent="0">
              <a:buNone/>
            </a:pP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25016" y="0"/>
            <a:ext cx="3304572" cy="561442"/>
          </a:xfrm>
        </p:spPr>
        <p:txBody>
          <a:bodyPr>
            <a:noAutofit/>
          </a:bodyPr>
          <a:lstStyle/>
          <a:p>
            <a:r>
              <a:rPr lang="en-US" sz="3600" dirty="0" smtClean="0"/>
              <a:t>Interest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1051" y="688927"/>
            <a:ext cx="3298784" cy="1517904"/>
          </a:xfrm>
        </p:spPr>
        <p:txBody>
          <a:bodyPr>
            <a:noAutofit/>
          </a:bodyPr>
          <a:lstStyle/>
          <a:p>
            <a:pPr marL="285750" indent="-285750">
              <a:buFont typeface="Wingdings" charset="2"/>
              <a:buChar char="u"/>
            </a:pPr>
            <a:r>
              <a:rPr lang="en-US" sz="1800" b="1" dirty="0" smtClean="0"/>
              <a:t>Amount of extra money you get to let a bank or person borrow your money</a:t>
            </a:r>
          </a:p>
          <a:p>
            <a:pPr marL="285750" indent="-285750">
              <a:buFont typeface="Wingdings" charset="2"/>
              <a:buChar char="u"/>
            </a:pPr>
            <a:endParaRPr lang="en-US" sz="1800" b="1" dirty="0"/>
          </a:p>
          <a:p>
            <a:pPr marL="285750" indent="-285750">
              <a:buFont typeface="Wingdings" charset="2"/>
              <a:buChar char="u"/>
            </a:pPr>
            <a:r>
              <a:rPr lang="en-US" sz="1800" b="1" dirty="0" smtClean="0"/>
              <a:t>Based on a percentage and a length of time</a:t>
            </a:r>
            <a:endParaRPr lang="en-US" sz="1800" b="1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949979" y="3210884"/>
            <a:ext cx="3419856" cy="285027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algn="ctr"/>
            <a:r>
              <a:rPr lang="en-US" sz="1800" b="1" dirty="0" smtClean="0"/>
              <a:t>Simple </a:t>
            </a:r>
            <a:r>
              <a:rPr lang="en-US" sz="1800" b="1" dirty="0"/>
              <a:t>Interest Example: $100 with 5% interest over 5 years</a:t>
            </a:r>
          </a:p>
          <a:p>
            <a:pPr marL="68580"/>
            <a:r>
              <a:rPr lang="en-US" sz="1800" dirty="0"/>
              <a:t>Year 1:</a:t>
            </a:r>
          </a:p>
          <a:p>
            <a:pPr marL="365760" lvl="1"/>
            <a:r>
              <a:rPr lang="en-US" sz="1800" dirty="0"/>
              <a:t>$100 x 5% = $5</a:t>
            </a:r>
          </a:p>
          <a:p>
            <a:pPr marL="68580"/>
            <a:r>
              <a:rPr lang="en-US" sz="1800" dirty="0" smtClean="0"/>
              <a:t>Year </a:t>
            </a:r>
            <a:r>
              <a:rPr lang="en-US" sz="1800" dirty="0"/>
              <a:t>2:</a:t>
            </a:r>
          </a:p>
          <a:p>
            <a:pPr marL="365760" lvl="1"/>
            <a:r>
              <a:rPr lang="en-US" sz="1800" dirty="0"/>
              <a:t>$100 x 5% = $</a:t>
            </a:r>
            <a:r>
              <a:rPr lang="en-US" sz="1800" dirty="0" smtClean="0"/>
              <a:t>5</a:t>
            </a:r>
            <a:endParaRPr lang="en-US" sz="1800" dirty="0"/>
          </a:p>
          <a:p>
            <a:pPr marL="68580"/>
            <a:r>
              <a:rPr lang="en-US" sz="1800" dirty="0"/>
              <a:t>Year 3:</a:t>
            </a:r>
          </a:p>
          <a:p>
            <a:pPr marL="365760" lvl="1"/>
            <a:r>
              <a:rPr lang="en-US" sz="1800" dirty="0"/>
              <a:t>$100 x 5% = $5</a:t>
            </a:r>
          </a:p>
          <a:p>
            <a:pPr marL="68580"/>
            <a:r>
              <a:rPr lang="en-US" sz="1800" dirty="0" smtClean="0"/>
              <a:t>Year </a:t>
            </a:r>
            <a:r>
              <a:rPr lang="en-US" sz="1800" dirty="0"/>
              <a:t>4:</a:t>
            </a:r>
          </a:p>
          <a:p>
            <a:pPr marL="365760" lvl="1"/>
            <a:r>
              <a:rPr lang="en-US" sz="1800" dirty="0"/>
              <a:t>$100 x 5% = $5</a:t>
            </a:r>
          </a:p>
          <a:p>
            <a:pPr marL="68580" lvl="1"/>
            <a:r>
              <a:rPr lang="en-US" sz="1800" dirty="0" smtClean="0"/>
              <a:t>Year 5:</a:t>
            </a:r>
          </a:p>
          <a:p>
            <a:pPr marL="365760" lvl="1"/>
            <a:r>
              <a:rPr lang="en-US" sz="1800" dirty="0"/>
              <a:t>$100 x 5% = $5</a:t>
            </a:r>
          </a:p>
          <a:p>
            <a:pPr marL="68580"/>
            <a:r>
              <a:rPr lang="en-US" sz="1800" b="1" dirty="0" smtClean="0"/>
              <a:t>Total: $125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588507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Banks: State &amp; National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4868" y="3199980"/>
            <a:ext cx="3057148" cy="639762"/>
          </a:xfrm>
        </p:spPr>
        <p:txBody>
          <a:bodyPr/>
          <a:lstStyle/>
          <a:p>
            <a:r>
              <a:rPr lang="en-US" dirty="0" smtClean="0"/>
              <a:t>State Banks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1992" y="2318614"/>
            <a:ext cx="6762718" cy="886094"/>
          </a:xfrm>
        </p:spPr>
        <p:txBody>
          <a:bodyPr>
            <a:normAutofit/>
          </a:bodyPr>
          <a:lstStyle/>
          <a:p>
            <a:r>
              <a:rPr lang="en-US" dirty="0" smtClean="0"/>
              <a:t>Bank: institution that holds money &amp; lends money to people or groups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8777" y="3199980"/>
            <a:ext cx="3055717" cy="639762"/>
          </a:xfrm>
        </p:spPr>
        <p:txBody>
          <a:bodyPr/>
          <a:lstStyle/>
          <a:p>
            <a:r>
              <a:rPr lang="en-US" dirty="0" smtClean="0"/>
              <a:t>National Bank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378" y="3884046"/>
            <a:ext cx="3871748" cy="256967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Loans and money used for the whole country</a:t>
            </a:r>
          </a:p>
          <a:p>
            <a:r>
              <a:rPr lang="en-US" dirty="0" smtClean="0"/>
              <a:t>National bank gets money from taxes</a:t>
            </a:r>
          </a:p>
          <a:p>
            <a:r>
              <a:rPr lang="en-US" dirty="0" smtClean="0"/>
              <a:t>Gives loans to farmers/business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827134" y="3839742"/>
            <a:ext cx="3419856" cy="1284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Loans and money used for individual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256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63" y="867357"/>
            <a:ext cx="436002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Tariffs &amp; Protective Tariff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763" y="2023326"/>
            <a:ext cx="3057148" cy="639762"/>
          </a:xfrm>
        </p:spPr>
        <p:txBody>
          <a:bodyPr/>
          <a:lstStyle/>
          <a:p>
            <a:r>
              <a:rPr lang="en-US" dirty="0" smtClean="0"/>
              <a:t>Tariff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763" y="2663088"/>
            <a:ext cx="3419856" cy="2835797"/>
          </a:xfrm>
        </p:spPr>
        <p:txBody>
          <a:bodyPr/>
          <a:lstStyle/>
          <a:p>
            <a:r>
              <a:rPr lang="en-US" dirty="0" smtClean="0"/>
              <a:t>Tax on goods brought into a country to be sold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03619" y="2100868"/>
            <a:ext cx="3055717" cy="639762"/>
          </a:xfrm>
        </p:spPr>
        <p:txBody>
          <a:bodyPr/>
          <a:lstStyle/>
          <a:p>
            <a:r>
              <a:rPr lang="en-US" dirty="0" smtClean="0"/>
              <a:t>Protective Tariff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03619" y="2745049"/>
            <a:ext cx="3419856" cy="283579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HIGH tax on goods brought into a country</a:t>
            </a:r>
          </a:p>
          <a:p>
            <a:r>
              <a:rPr lang="en-US" dirty="0" smtClean="0"/>
              <a:t>Tax is designed to help protect American businesses selling same item</a:t>
            </a:r>
          </a:p>
        </p:txBody>
      </p:sp>
      <p:pic>
        <p:nvPicPr>
          <p:cNvPr id="7" name="Picture 6" descr="Buy_American_2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63" y="3981891"/>
            <a:ext cx="2540000" cy="2540000"/>
          </a:xfrm>
          <a:prstGeom prst="rect">
            <a:avLst/>
          </a:prstGeom>
        </p:spPr>
      </p:pic>
      <p:pic>
        <p:nvPicPr>
          <p:cNvPr id="8" name="Picture 7" descr="wto-investigates-chinese-tire-tariff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0"/>
            <a:ext cx="2743200" cy="21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6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291" y="456164"/>
            <a:ext cx="7024744" cy="1143000"/>
          </a:xfrm>
        </p:spPr>
        <p:txBody>
          <a:bodyPr/>
          <a:lstStyle/>
          <a:p>
            <a:r>
              <a:rPr lang="en-US" dirty="0" smtClean="0"/>
              <a:t>Excise 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91" y="1867816"/>
            <a:ext cx="4882368" cy="430949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Tax on production or sale of a specific product</a:t>
            </a:r>
          </a:p>
          <a:p>
            <a:endParaRPr lang="en-US" dirty="0" smtClean="0"/>
          </a:p>
          <a:p>
            <a:r>
              <a:rPr lang="en-US" dirty="0" smtClean="0"/>
              <a:t>Usually to help raise funds for the state or country</a:t>
            </a:r>
          </a:p>
          <a:p>
            <a:endParaRPr lang="en-US" dirty="0" smtClean="0"/>
          </a:p>
          <a:p>
            <a:r>
              <a:rPr lang="en-US" dirty="0" smtClean="0"/>
              <a:t>Can help or make people upset</a:t>
            </a:r>
          </a:p>
          <a:p>
            <a:endParaRPr lang="en-US" dirty="0" smtClean="0"/>
          </a:p>
          <a:p>
            <a:r>
              <a:rPr lang="en-US" dirty="0" smtClean="0"/>
              <a:t>Example: Whiskey tax that started Whiskey Rebellion</a:t>
            </a:r>
            <a:endParaRPr lang="en-US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659" y="2336745"/>
            <a:ext cx="3756341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46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1320</TotalTime>
  <Words>435</Words>
  <Application>Microsoft Macintosh PowerPoint</Application>
  <PresentationFormat>On-screen Show (4:3)</PresentationFormat>
  <Paragraphs>74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Austin</vt:lpstr>
      <vt:lpstr>ECONOMICS</vt:lpstr>
      <vt:lpstr>State &amp; National Debt</vt:lpstr>
      <vt:lpstr>Bonds</vt:lpstr>
      <vt:lpstr>Speculators</vt:lpstr>
      <vt:lpstr>Interest</vt:lpstr>
      <vt:lpstr>Banks: State &amp; National</vt:lpstr>
      <vt:lpstr>Tariffs &amp; Protective Tariff</vt:lpstr>
      <vt:lpstr>Excise Tax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MVWSD</dc:creator>
  <cp:lastModifiedBy>MVWSD</cp:lastModifiedBy>
  <cp:revision>12</cp:revision>
  <dcterms:created xsi:type="dcterms:W3CDTF">2014-01-13T20:05:32Z</dcterms:created>
  <dcterms:modified xsi:type="dcterms:W3CDTF">2015-12-09T03:45:17Z</dcterms:modified>
</cp:coreProperties>
</file>