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21D-36D9-6E4D-8B92-968BE16E161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D152-DCEA-B24E-9B2F-20A61C356E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21D-36D9-6E4D-8B92-968BE16E161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D152-DCEA-B24E-9B2F-20A61C356E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21D-36D9-6E4D-8B92-968BE16E161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D152-DCEA-B24E-9B2F-20A61C356E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21D-36D9-6E4D-8B92-968BE16E161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D152-DCEA-B24E-9B2F-20A61C356E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21D-36D9-6E4D-8B92-968BE16E161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D152-DCEA-B24E-9B2F-20A61C356E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21D-36D9-6E4D-8B92-968BE16E161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D152-DCEA-B24E-9B2F-20A61C356E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21D-36D9-6E4D-8B92-968BE16E161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D152-DCEA-B24E-9B2F-20A61C356EA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21D-36D9-6E4D-8B92-968BE16E161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D152-DCEA-B24E-9B2F-20A61C356E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21D-36D9-6E4D-8B92-968BE16E161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D152-DCEA-B24E-9B2F-20A61C356E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21D-36D9-6E4D-8B92-968BE16E161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D152-DCEA-B24E-9B2F-20A61C356EA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321D-36D9-6E4D-8B92-968BE16E161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D152-DCEA-B24E-9B2F-20A61C356E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817321D-36D9-6E4D-8B92-968BE16E161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641D152-DCEA-B24E-9B2F-20A61C356E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8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ohn_Adams" TargetMode="External"/><Relationship Id="rId4" Type="http://schemas.openxmlformats.org/officeDocument/2006/relationships/hyperlink" Target="http://en.wikipedia.org/wiki/Samuel_Adams" TargetMode="External"/><Relationship Id="rId5" Type="http://schemas.openxmlformats.org/officeDocument/2006/relationships/hyperlink" Target="http://en.wikipedia.org/wiki/Benedict_Arnold" TargetMode="External"/><Relationship Id="rId6" Type="http://schemas.openxmlformats.org/officeDocument/2006/relationships/hyperlink" Target="http://en.wikipedia.org/wiki/Benjamin_Edes" TargetMode="External"/><Relationship Id="rId7" Type="http://schemas.openxmlformats.org/officeDocument/2006/relationships/hyperlink" Target="http://en.wikipedia.org/wiki/John_Hancock" TargetMode="External"/><Relationship Id="rId8" Type="http://schemas.openxmlformats.org/officeDocument/2006/relationships/hyperlink" Target="http://en.wikipedia.org/wiki/Patrick_Henry" TargetMode="External"/><Relationship Id="rId9" Type="http://schemas.openxmlformats.org/officeDocument/2006/relationships/hyperlink" Target="http://en.wikipedia.org/wiki/Paul_Revere" TargetMode="External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6781800" cy="1096963"/>
          </a:xfrm>
        </p:spPr>
        <p:txBody>
          <a:bodyPr/>
          <a:lstStyle/>
          <a:p>
            <a:pPr eaLnBrk="1" hangingPunct="1"/>
            <a:r>
              <a:rPr lang="en-US" sz="5400">
                <a:latin typeface="Impact" charset="0"/>
                <a:cs typeface="Arial" charset="0"/>
              </a:rPr>
              <a:t>The Boston Massacre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066800"/>
            <a:ext cx="6400800" cy="762000"/>
          </a:xfrm>
        </p:spPr>
        <p:txBody>
          <a:bodyPr/>
          <a:lstStyle/>
          <a:p>
            <a:pPr eaLnBrk="1" hangingPunct="1"/>
            <a:r>
              <a:rPr lang="en-US">
                <a:latin typeface="Berlin Sans FB Demi" charset="0"/>
                <a:cs typeface="Arial" charset="0"/>
              </a:rPr>
              <a:t>A massacre of the truth</a:t>
            </a:r>
          </a:p>
        </p:txBody>
      </p:sp>
      <p:pic>
        <p:nvPicPr>
          <p:cNvPr id="21507" name="Picture 2" descr="2cris2378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680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revereprint 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5738"/>
            <a:ext cx="7620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45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785813" y="3200400"/>
            <a:ext cx="7696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Repealed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90600"/>
            <a:ext cx="7742237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1439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7818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ntique Olive Compact" charset="0"/>
                <a:cs typeface="Arial" charset="0"/>
              </a:rPr>
              <a:t>The Genius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pPr eaLnBrk="1" hangingPunct="1"/>
            <a:r>
              <a:rPr lang="en-US" sz="3600" b="1">
                <a:latin typeface="The Real Font" charset="0"/>
                <a:cs typeface="Arial" charset="0"/>
              </a:rPr>
              <a:t>Charles Townshend</a:t>
            </a:r>
          </a:p>
          <a:p>
            <a:pPr eaLnBrk="1" hangingPunct="1"/>
            <a:endParaRPr lang="en-US" sz="3600" b="1">
              <a:latin typeface="The Real Font" charset="0"/>
              <a:cs typeface="Arial" charset="0"/>
            </a:endParaRPr>
          </a:p>
          <a:p>
            <a:pPr eaLnBrk="1" hangingPunct="1"/>
            <a:r>
              <a:rPr lang="en-US" sz="3600" b="1">
                <a:latin typeface="The Real Font" charset="0"/>
                <a:cs typeface="Arial" charset="0"/>
              </a:rPr>
              <a:t>Minister of Finance</a:t>
            </a:r>
          </a:p>
          <a:p>
            <a:pPr eaLnBrk="1" hangingPunct="1"/>
            <a:endParaRPr lang="en-US" sz="3600" b="1">
              <a:latin typeface="The Real Font" charset="0"/>
              <a:cs typeface="Arial" charset="0"/>
            </a:endParaRPr>
          </a:p>
          <a:p>
            <a:pPr eaLnBrk="1" hangingPunct="1"/>
            <a:r>
              <a:rPr lang="en-US" sz="3600" b="1">
                <a:latin typeface="The Real Font" charset="0"/>
                <a:cs typeface="Arial" charset="0"/>
              </a:rPr>
              <a:t>Needed to raise money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057400"/>
            <a:ext cx="25225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6781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ntique Olive Compact" charset="0"/>
                <a:cs typeface="Arial" charset="0"/>
              </a:rPr>
              <a:t>Shhh!  We</a:t>
            </a:r>
            <a:r>
              <a:rPr lang="ja-JP" altLang="en-US">
                <a:latin typeface="Antique Olive Compact" charset="0"/>
                <a:cs typeface="Arial" charset="0"/>
              </a:rPr>
              <a:t>’</a:t>
            </a:r>
            <a:r>
              <a:rPr lang="en-US" altLang="ja-JP">
                <a:latin typeface="Antique Olive Compact" charset="0"/>
                <a:cs typeface="Arial" charset="0"/>
              </a:rPr>
              <a:t>re taxing.</a:t>
            </a:r>
            <a:endParaRPr lang="en-US">
              <a:latin typeface="Antique Olive Compact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4419600" cy="3840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b="1">
                <a:latin typeface="The Real Font" charset="0"/>
                <a:cs typeface="Arial" charset="0"/>
              </a:rPr>
              <a:t>Direct Taxes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The Real Font" charset="0"/>
                <a:cs typeface="Arial" charset="0"/>
              </a:rPr>
              <a:t>Taxes that you know you are paying!!!</a:t>
            </a:r>
          </a:p>
          <a:p>
            <a:pPr eaLnBrk="1" hangingPunct="1">
              <a:buFontTx/>
              <a:buNone/>
            </a:pPr>
            <a:endParaRPr lang="en-US" sz="2800" b="1">
              <a:latin typeface="The Real Font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800" b="1">
                <a:latin typeface="The Real Font" charset="0"/>
                <a:cs typeface="Arial" charset="0"/>
              </a:rPr>
              <a:t>Ex. Sales Tax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The Real Font" charset="0"/>
                <a:cs typeface="Arial" charset="0"/>
              </a:rPr>
              <a:t>      &amp; the Stamp Act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105400" y="1905000"/>
            <a:ext cx="3886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dirty="0">
                <a:latin typeface="The Real Font" charset="0"/>
              </a:rPr>
              <a:t>Indirect Taxes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latin typeface="The Real Font" charset="0"/>
              </a:rPr>
              <a:t>Secret Taxes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latin typeface="The Real Font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latin typeface="The Real Font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latin typeface="The Real Font" charset="0"/>
              </a:rPr>
              <a:t>Ex. Tariffs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4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6781800" cy="990600"/>
          </a:xfrm>
        </p:spPr>
        <p:txBody>
          <a:bodyPr/>
          <a:lstStyle/>
          <a:p>
            <a:pPr eaLnBrk="1" hangingPunct="1"/>
            <a:r>
              <a:rPr lang="en-US">
                <a:latin typeface="Antique Olive Compact" charset="0"/>
                <a:cs typeface="Arial" charset="0"/>
              </a:rPr>
              <a:t>The Townshend Acts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7543800" cy="3886200"/>
          </a:xfrm>
        </p:spPr>
        <p:txBody>
          <a:bodyPr/>
          <a:lstStyle/>
          <a:p>
            <a:pPr eaLnBrk="1" hangingPunct="1"/>
            <a:r>
              <a:rPr lang="en-US" sz="4000" b="1">
                <a:latin typeface="The Real Font" charset="0"/>
                <a:cs typeface="Arial" charset="0"/>
              </a:rPr>
              <a:t>An </a:t>
            </a:r>
            <a:r>
              <a:rPr lang="en-US" sz="4000" b="1" u="sng">
                <a:latin typeface="The Real Font" charset="0"/>
                <a:cs typeface="Arial" charset="0"/>
              </a:rPr>
              <a:t>indirect</a:t>
            </a:r>
            <a:r>
              <a:rPr lang="en-US" sz="4000" b="1">
                <a:latin typeface="The Real Font" charset="0"/>
                <a:cs typeface="Arial" charset="0"/>
              </a:rPr>
              <a:t> tax on glass, lead, paper and tea.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3124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3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781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Sons of Liberty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ngsanaUPC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latin typeface="Berlin Sans FB Demi" charset="0"/>
              </a:rPr>
              <a:t>Boston Summer of 1765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latin typeface="Berlin Sans FB Demi" charset="0"/>
              </a:rPr>
              <a:t>Called themselves the Loyal Nine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sz="3600" dirty="0" smtClean="0">
              <a:latin typeface="Berlin Sans FB Demi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latin typeface="Berlin Sans FB Demi" charset="0"/>
              </a:rPr>
              <a:t>Began to meet in secret to prepare for agitation against the Stamp Act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sz="3600" dirty="0" smtClean="0">
              <a:latin typeface="Berlin Sans FB Demi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latin typeface="Berlin Sans FB Demi" charset="0"/>
              </a:rPr>
              <a:t>As the group grew, it became know as the Sons of Liberty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79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Group Members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ngsanaUPC" pitchFamily="18" charset="-34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ngsanaUPC" pitchFamily="18" charset="-34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ngsanaUPC" pitchFamily="18" charset="-34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ngsanaUPC" pitchFamily="18" charset="-34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ngsanaUPC" pitchFamily="18" charset="-34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UPC" pitchFamily="18" charset="-34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UPC" pitchFamily="18" charset="-34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UPC" pitchFamily="18" charset="-34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UPC" pitchFamily="18" charset="-34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latin typeface="Berlin Sans FB Demi" pitchFamily="34" charset="0"/>
                <a:ea typeface="+mn-ea"/>
              </a:rPr>
              <a:t>Were considered </a:t>
            </a:r>
            <a:r>
              <a:rPr lang="en-US" sz="3600" b="1" i="1" dirty="0" smtClean="0">
                <a:latin typeface="Berlin Sans FB Demi" pitchFamily="34" charset="0"/>
                <a:ea typeface="+mn-ea"/>
              </a:rPr>
              <a:t>radicals</a:t>
            </a:r>
          </a:p>
          <a:p>
            <a:pPr>
              <a:defRPr/>
            </a:pPr>
            <a:endParaRPr lang="en-US" dirty="0" smtClean="0">
              <a:ea typeface="+mn-ea"/>
              <a:hlinkClick r:id="rId3" action="ppaction://hlinkfile" tooltip="John Adams"/>
            </a:endParaRPr>
          </a:p>
          <a:p>
            <a:pPr>
              <a:defRPr/>
            </a:pPr>
            <a:r>
              <a:rPr lang="en-US" dirty="0" smtClean="0">
                <a:ea typeface="+mn-ea"/>
                <a:hlinkClick r:id="rId3" action="ppaction://hlinkfile" tooltip="John Adams"/>
              </a:rPr>
              <a:t>John Adams</a:t>
            </a:r>
            <a:r>
              <a:rPr lang="en-US" dirty="0" smtClean="0">
                <a:ea typeface="+mn-ea"/>
              </a:rPr>
              <a:t>- lawyer, Massachusetts</a:t>
            </a:r>
          </a:p>
          <a:p>
            <a:pPr>
              <a:defRPr/>
            </a:pPr>
            <a:r>
              <a:rPr lang="en-US" dirty="0" smtClean="0">
                <a:ea typeface="+mn-ea"/>
                <a:hlinkClick r:id="rId4" action="ppaction://hlinkfile" tooltip="Samuel Adams"/>
              </a:rPr>
              <a:t>Samuel Adams</a:t>
            </a:r>
            <a:r>
              <a:rPr lang="en-US" dirty="0" smtClean="0">
                <a:ea typeface="+mn-ea"/>
              </a:rPr>
              <a:t>- political writer, tax collector/fire warden, Boston</a:t>
            </a:r>
          </a:p>
          <a:p>
            <a:pPr>
              <a:defRPr/>
            </a:pPr>
            <a:r>
              <a:rPr lang="en-US" dirty="0" smtClean="0">
                <a:ea typeface="+mn-ea"/>
                <a:hlinkClick r:id="rId5" action="ppaction://hlinkfile" tooltip="Benedict Arnold"/>
              </a:rPr>
              <a:t>Benedict Arnold</a:t>
            </a:r>
            <a:r>
              <a:rPr lang="en-US" dirty="0" smtClean="0">
                <a:ea typeface="+mn-ea"/>
              </a:rPr>
              <a:t>-businessman, Norwich</a:t>
            </a:r>
          </a:p>
          <a:p>
            <a:pPr>
              <a:defRPr/>
            </a:pPr>
            <a:r>
              <a:rPr lang="en-US" dirty="0" smtClean="0">
                <a:ea typeface="+mn-ea"/>
                <a:hlinkClick r:id="rId6" action="ppaction://hlinkfile" tooltip="Benjamin Edes"/>
              </a:rPr>
              <a:t>Benjamin Edes</a:t>
            </a:r>
            <a:r>
              <a:rPr lang="en-US" dirty="0" smtClean="0">
                <a:ea typeface="+mn-ea"/>
              </a:rPr>
              <a:t>- journalist/publisher </a:t>
            </a:r>
            <a:r>
              <a:rPr lang="en-US" i="1" dirty="0" smtClean="0">
                <a:ea typeface="+mn-ea"/>
              </a:rPr>
              <a:t>Boston Gazette</a:t>
            </a:r>
            <a:r>
              <a:rPr lang="en-US" dirty="0" smtClean="0">
                <a:ea typeface="+mn-ea"/>
              </a:rPr>
              <a:t>, Boston</a:t>
            </a:r>
          </a:p>
          <a:p>
            <a:pPr>
              <a:defRPr/>
            </a:pPr>
            <a:r>
              <a:rPr lang="en-US" dirty="0" smtClean="0">
                <a:ea typeface="+mn-ea"/>
                <a:hlinkClick r:id="rId7" action="ppaction://hlinkfile" tooltip="John Hancock"/>
              </a:rPr>
              <a:t>John Hancock</a:t>
            </a:r>
            <a:r>
              <a:rPr lang="en-US" dirty="0" smtClean="0">
                <a:ea typeface="+mn-ea"/>
              </a:rPr>
              <a:t>- merchant/smuggler/fire warden, Boston</a:t>
            </a:r>
          </a:p>
          <a:p>
            <a:pPr>
              <a:defRPr/>
            </a:pPr>
            <a:r>
              <a:rPr lang="en-US" dirty="0" smtClean="0">
                <a:ea typeface="+mn-ea"/>
                <a:hlinkClick r:id="rId8" action="ppaction://hlinkfile" tooltip="Patrick Henry"/>
              </a:rPr>
              <a:t>Patrick Henry</a:t>
            </a:r>
            <a:r>
              <a:rPr lang="en-US" dirty="0" smtClean="0">
                <a:ea typeface="+mn-ea"/>
              </a:rPr>
              <a:t>- lawyer, Virginia</a:t>
            </a:r>
          </a:p>
          <a:p>
            <a:pPr>
              <a:defRPr/>
            </a:pPr>
            <a:r>
              <a:rPr lang="en-US" dirty="0" smtClean="0">
                <a:ea typeface="+mn-ea"/>
                <a:hlinkClick r:id="rId9" action="ppaction://hlinkfile" tooltip="Paul Revere"/>
              </a:rPr>
              <a:t>Paul Revere</a:t>
            </a:r>
            <a:r>
              <a:rPr lang="en-US" dirty="0" smtClean="0">
                <a:ea typeface="+mn-ea"/>
              </a:rPr>
              <a:t>- silversmith, Boston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30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781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ntique Olive Compact" charset="0"/>
                <a:cs typeface="Arial" charset="0"/>
              </a:rPr>
              <a:t>Colonial Response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543800" cy="3886200"/>
          </a:xfrm>
        </p:spPr>
        <p:txBody>
          <a:bodyPr/>
          <a:lstStyle/>
          <a:p>
            <a:pPr eaLnBrk="1" hangingPunct="1"/>
            <a:r>
              <a:rPr lang="en-US" sz="4000" b="1">
                <a:latin typeface="The Real Font" charset="0"/>
                <a:cs typeface="Arial" charset="0"/>
              </a:rPr>
              <a:t>Boycott – stop buying</a:t>
            </a:r>
          </a:p>
          <a:p>
            <a:pPr eaLnBrk="1" hangingPunct="1"/>
            <a:endParaRPr lang="en-US" sz="4000" b="1">
              <a:latin typeface="The Real Font" charset="0"/>
              <a:cs typeface="Arial" charset="0"/>
            </a:endParaRPr>
          </a:p>
          <a:p>
            <a:pPr eaLnBrk="1" hangingPunct="1"/>
            <a:r>
              <a:rPr lang="en-US" sz="4000" b="1">
                <a:latin typeface="The Real Font" charset="0"/>
                <a:cs typeface="Arial" charset="0"/>
              </a:rPr>
              <a:t>No tax can be collected if no products are purchased.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42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781800" cy="990600"/>
          </a:xfrm>
        </p:spPr>
        <p:txBody>
          <a:bodyPr/>
          <a:lstStyle/>
          <a:p>
            <a:pPr eaLnBrk="1" hangingPunct="1"/>
            <a:r>
              <a:rPr lang="en-US">
                <a:latin typeface="Impact" charset="0"/>
                <a:cs typeface="Arial" charset="0"/>
              </a:rPr>
              <a:t>Protests Increase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ngsanaUPC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UPC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sz="3600" dirty="0" smtClean="0">
              <a:latin typeface="Berlin Sans FB Demi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0000"/>
                </a:solidFill>
                <a:latin typeface="Berlin Sans FB Demi" charset="0"/>
              </a:rPr>
              <a:t>March 5</a:t>
            </a:r>
            <a:r>
              <a:rPr lang="en-US" sz="3600" baseline="30000" dirty="0" smtClean="0">
                <a:solidFill>
                  <a:srgbClr val="FF0000"/>
                </a:solidFill>
                <a:latin typeface="Berlin Sans FB Demi" charset="0"/>
              </a:rPr>
              <a:t>th</a:t>
            </a:r>
            <a:r>
              <a:rPr lang="en-US" sz="3600" dirty="0" smtClean="0">
                <a:solidFill>
                  <a:srgbClr val="FF0000"/>
                </a:solidFill>
                <a:latin typeface="Berlin Sans FB Demi" charset="0"/>
              </a:rPr>
              <a:t>, 1770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0000"/>
                </a:solidFill>
                <a:latin typeface="Berlin Sans FB Demi" charset="0"/>
              </a:rPr>
              <a:t>Redcoats </a:t>
            </a:r>
            <a:r>
              <a:rPr lang="en-US" sz="3600" dirty="0" smtClean="0">
                <a:latin typeface="Berlin Sans FB Demi" charset="0"/>
              </a:rPr>
              <a:t>guarding</a:t>
            </a:r>
            <a:r>
              <a:rPr lang="en-US" sz="3600" dirty="0" smtClean="0">
                <a:solidFill>
                  <a:srgbClr val="FF0000"/>
                </a:solidFill>
                <a:latin typeface="Berlin Sans FB Demi" charset="0"/>
              </a:rPr>
              <a:t> </a:t>
            </a:r>
            <a:r>
              <a:rPr lang="en-US" sz="3600" dirty="0" smtClean="0">
                <a:latin typeface="Berlin Sans FB Demi" charset="0"/>
              </a:rPr>
              <a:t>Customs House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0000"/>
                </a:solidFill>
                <a:latin typeface="Berlin Sans FB Demi" charset="0"/>
              </a:rPr>
              <a:t>Surrounded</a:t>
            </a:r>
            <a:r>
              <a:rPr lang="en-US" sz="3600" dirty="0" smtClean="0">
                <a:latin typeface="Berlin Sans FB Demi" charset="0"/>
              </a:rPr>
              <a:t> by a group of </a:t>
            </a:r>
            <a:r>
              <a:rPr lang="en-US" sz="3600" dirty="0" smtClean="0">
                <a:solidFill>
                  <a:srgbClr val="FF0000"/>
                </a:solidFill>
                <a:latin typeface="Berlin Sans FB Demi" charset="0"/>
              </a:rPr>
              <a:t>angry colonists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600" dirty="0" smtClean="0">
                <a:solidFill>
                  <a:srgbClr val="FF0000"/>
                </a:solidFill>
                <a:latin typeface="Berlin Sans FB Demi" charset="0"/>
              </a:rPr>
              <a:t>Redcoats</a:t>
            </a:r>
            <a:r>
              <a:rPr lang="en-US" sz="3600" dirty="0" smtClean="0">
                <a:latin typeface="Berlin Sans FB Demi" charset="0"/>
              </a:rPr>
              <a:t> fire, </a:t>
            </a:r>
            <a:r>
              <a:rPr lang="en-US" sz="3600" dirty="0" smtClean="0">
                <a:solidFill>
                  <a:srgbClr val="FF0000"/>
                </a:solidFill>
                <a:latin typeface="Berlin Sans FB Demi" charset="0"/>
              </a:rPr>
              <a:t>killing 5 </a:t>
            </a:r>
            <a:r>
              <a:rPr lang="en-US" sz="3600" dirty="0" smtClean="0">
                <a:latin typeface="Berlin Sans FB Demi" charset="0"/>
              </a:rPr>
              <a:t>American </a:t>
            </a:r>
            <a:r>
              <a:rPr lang="en-US" sz="3600" dirty="0" smtClean="0">
                <a:solidFill>
                  <a:srgbClr val="FF0000"/>
                </a:solidFill>
                <a:latin typeface="Berlin Sans FB Demi" charset="0"/>
              </a:rPr>
              <a:t>Colonists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67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ostonmass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057400"/>
            <a:ext cx="4797425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1663"/>
            <a:ext cx="40878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2675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0</TotalTime>
  <Words>210</Words>
  <Application>Microsoft Macintosh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The Boston Massacre</vt:lpstr>
      <vt:lpstr>The Genius</vt:lpstr>
      <vt:lpstr>Shhh!  We’re taxing.</vt:lpstr>
      <vt:lpstr>The Townshend Acts</vt:lpstr>
      <vt:lpstr>Sons of Liberty</vt:lpstr>
      <vt:lpstr>Group Members</vt:lpstr>
      <vt:lpstr>Colonial Response</vt:lpstr>
      <vt:lpstr>Protests Increase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Boston Massacre</dc:title>
  <dc:creator>MVWSD</dc:creator>
  <cp:lastModifiedBy>MVWSD</cp:lastModifiedBy>
  <cp:revision>1</cp:revision>
  <dcterms:created xsi:type="dcterms:W3CDTF">2015-09-15T16:40:57Z</dcterms:created>
  <dcterms:modified xsi:type="dcterms:W3CDTF">2015-09-15T16:41:45Z</dcterms:modified>
</cp:coreProperties>
</file>