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63" r:id="rId2"/>
    <p:sldId id="262" r:id="rId3"/>
    <p:sldId id="258" r:id="rId4"/>
    <p:sldId id="259" r:id="rId5"/>
    <p:sldId id="260" r:id="rId6"/>
    <p:sldId id="261" r:id="rId7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7"/>
    <p:restoredTop sz="89161" autoAdjust="0"/>
  </p:normalViewPr>
  <p:slideViewPr>
    <p:cSldViewPr>
      <p:cViewPr>
        <p:scale>
          <a:sx n="72" d="100"/>
          <a:sy n="72" d="100"/>
        </p:scale>
        <p:origin x="-93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FC8A1251-0A9F-42CC-A593-C99D58F7BFDE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7733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8072FECE-5D35-455C-9BEF-4FA9C4FD66A3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76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AF466F-BDA4-4F18-9C7B-FF0A9A1B0E80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B4290-6522-4139-852E-05BD9E7F0D2E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955F9-81EA-47C5-8059-9E5C2B437C70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F607B-A47E-422C-9BEF-122CCDB7C526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9A7CB-BEE6-4F99-898E-913F06E8E125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E300C-6FC5-4FC3-AF1A-075E4F50620D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D295D-4A77-4DEB-B04C-9F4282A8BC04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28685-4D0C-42D5-8013-B5904CD1FCBC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226C0-9885-4BA9-BBFA-A52CBFEBB775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EE1B38-C5EB-4D66-9137-0AFE9CDEDE8F}" type="datetime1">
              <a:rPr lang="en-US" smtClean="0"/>
              <a:pPr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7B613C-1AD7-49D3-885D-F654C5CDBAA6}" type="datetime1">
              <a:rPr lang="en-US" smtClean="0"/>
              <a:pPr/>
              <a:t>5/28/14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7B613C-1AD7-49D3-885D-F654C5CDBAA6}" type="datetime1">
              <a:rPr lang="en-US" smtClean="0"/>
              <a:pPr/>
              <a:t>5/28/14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gif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Los </a:t>
            </a:r>
            <a:r>
              <a:rPr lang="en-US" sz="4000" dirty="0" err="1"/>
              <a:t>estudiantes</a:t>
            </a:r>
            <a:r>
              <a:rPr lang="en-US" sz="4000" dirty="0"/>
              <a:t> </a:t>
            </a:r>
            <a:r>
              <a:rPr lang="en-US" sz="4000" dirty="0" err="1"/>
              <a:t>identificarán</a:t>
            </a:r>
            <a:r>
              <a:rPr lang="en-US" sz="4000" dirty="0"/>
              <a:t> </a:t>
            </a:r>
            <a:r>
              <a:rPr lang="en-US" sz="4000" dirty="0" err="1"/>
              <a:t>las</a:t>
            </a:r>
            <a:r>
              <a:rPr lang="en-US" sz="4000" dirty="0"/>
              <a:t> </a:t>
            </a:r>
            <a:r>
              <a:rPr lang="en-US" sz="4000" dirty="0" err="1"/>
              <a:t>orígenes</a:t>
            </a:r>
            <a:r>
              <a:rPr lang="en-US" sz="4000" dirty="0"/>
              <a:t> </a:t>
            </a:r>
            <a:r>
              <a:rPr lang="en-US" sz="4000" dirty="0" err="1"/>
              <a:t>físicos</a:t>
            </a:r>
            <a:r>
              <a:rPr lang="en-US" sz="4000" dirty="0"/>
              <a:t> y </a:t>
            </a:r>
            <a:r>
              <a:rPr lang="en-US" sz="4000" dirty="0" err="1"/>
              <a:t>políticos</a:t>
            </a:r>
            <a:r>
              <a:rPr lang="en-US" sz="4000" dirty="0"/>
              <a:t> de Roma.</a:t>
            </a:r>
            <a:endParaRPr lang="en-US" sz="40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Objetivo</a:t>
            </a:r>
            <a:r>
              <a:rPr lang="en-US" sz="5400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del </a:t>
            </a:r>
            <a:r>
              <a:rPr lang="en-US" sz="5400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día</a:t>
            </a:r>
            <a:endParaRPr lang="en-US" sz="54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141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7772400" cy="1199704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Antigua Roma</a:t>
            </a:r>
            <a:endParaRPr lang="es-MX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" y="2541624"/>
            <a:ext cx="5715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95350"/>
            <a:ext cx="5715000" cy="428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7762" y="565767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5257800" cy="4788091"/>
          </a:xfrm>
          <a:noFill/>
          <a:ln/>
        </p:spPr>
        <p:txBody>
          <a:bodyPr>
            <a:noAutofit/>
          </a:bodyPr>
          <a:lstStyle/>
          <a:p>
            <a:r>
              <a:rPr lang="en-US" sz="3200" dirty="0" err="1"/>
              <a:t>Oriente</a:t>
            </a:r>
            <a:r>
              <a:rPr lang="en-US" sz="3200" dirty="0"/>
              <a:t> del </a:t>
            </a:r>
            <a:r>
              <a:rPr lang="en-US" sz="3200" dirty="0" err="1"/>
              <a:t>Mediterráneo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Terreno</a:t>
            </a:r>
            <a:r>
              <a:rPr lang="en-US" sz="3200" dirty="0"/>
              <a:t> </a:t>
            </a:r>
            <a:r>
              <a:rPr lang="en-US" sz="3200" dirty="0" err="1"/>
              <a:t>grande</a:t>
            </a:r>
            <a:r>
              <a:rPr lang="en-US" sz="3200" dirty="0"/>
              <a:t> y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rica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la de </a:t>
            </a:r>
            <a:r>
              <a:rPr lang="en-US" sz="3200" dirty="0" err="1"/>
              <a:t>Grecia-montañas</a:t>
            </a:r>
            <a:r>
              <a:rPr lang="en-US" sz="3200" dirty="0"/>
              <a:t> al </a:t>
            </a:r>
            <a:r>
              <a:rPr lang="en-US" sz="3200" dirty="0" err="1"/>
              <a:t>norte</a:t>
            </a:r>
            <a:r>
              <a:rPr lang="en-US" sz="3200" dirty="0"/>
              <a:t> y al </a:t>
            </a:r>
            <a:r>
              <a:rPr lang="en-US" sz="3200" dirty="0" err="1"/>
              <a:t>sur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Río </a:t>
            </a:r>
            <a:r>
              <a:rPr lang="en-US" sz="3200" dirty="0" err="1"/>
              <a:t>valles</a:t>
            </a:r>
            <a:r>
              <a:rPr lang="en-US" sz="3200" dirty="0"/>
              <a:t>-Po en el </a:t>
            </a:r>
            <a:r>
              <a:rPr lang="en-US" sz="3200" dirty="0" err="1"/>
              <a:t>norte</a:t>
            </a:r>
            <a:r>
              <a:rPr lang="en-US" sz="3200" dirty="0"/>
              <a:t>, Tiber en </a:t>
            </a:r>
            <a:r>
              <a:rPr lang="en-US" sz="3200" dirty="0" err="1"/>
              <a:t>medio</a:t>
            </a:r>
            <a:r>
              <a:rPr lang="en-US" sz="3200" dirty="0"/>
              <a:t> de </a:t>
            </a:r>
            <a:r>
              <a:rPr lang="en-US" sz="3200" dirty="0" err="1"/>
              <a:t>bota</a:t>
            </a:r>
            <a:endParaRPr lang="en-US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408" y="0"/>
            <a:ext cx="5562600" cy="762000"/>
          </a:xfrm>
          <a:noFill/>
          <a:ln/>
        </p:spPr>
        <p:txBody>
          <a:bodyPr>
            <a:noAutofit/>
          </a:bodyPr>
          <a:lstStyle/>
          <a:p>
            <a:pPr algn="r"/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badi MT Condensed Extra Bold"/>
                <a:cs typeface="Abadi MT Condensed Extra Bold"/>
              </a:rPr>
              <a:t>Geografía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badi MT Condensed Extra Bold"/>
              <a:cs typeface="Abadi MT Condensed Extra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8" y="1066800"/>
            <a:ext cx="3478826" cy="435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1" y="0"/>
            <a:ext cx="446921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554" y="5486400"/>
            <a:ext cx="52864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característico</a:t>
            </a:r>
            <a:r>
              <a:rPr lang="en-US" dirty="0"/>
              <a:t> </a:t>
            </a:r>
            <a:r>
              <a:rPr lang="en-US" dirty="0" err="1"/>
              <a:t>geográfico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beneficioso</a:t>
            </a:r>
            <a:r>
              <a:rPr lang="en-US" dirty="0"/>
              <a:t>? Las </a:t>
            </a:r>
            <a:r>
              <a:rPr lang="en-US" dirty="0" err="1"/>
              <a:t>montañas</a:t>
            </a:r>
            <a:r>
              <a:rPr lang="en-US" dirty="0"/>
              <a:t> </a:t>
            </a:r>
            <a:r>
              <a:rPr lang="en-US" dirty="0" err="1"/>
              <a:t>italianas</a:t>
            </a:r>
            <a:r>
              <a:rPr lang="en-US" dirty="0"/>
              <a:t>, </a:t>
            </a:r>
            <a:r>
              <a:rPr lang="en-US" dirty="0" err="1"/>
              <a:t>ríos</a:t>
            </a:r>
            <a:r>
              <a:rPr lang="en-US" dirty="0"/>
              <a:t> o el mar?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51"/>
            <a:ext cx="4466457" cy="5143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990600"/>
            <a:ext cx="4038600" cy="5181600"/>
          </a:xfrm>
          <a:noFill/>
          <a:ln/>
        </p:spPr>
        <p:txBody>
          <a:bodyPr>
            <a:noAutofit/>
          </a:bodyPr>
          <a:lstStyle/>
          <a:p>
            <a:r>
              <a:rPr lang="en-US" dirty="0" err="1"/>
              <a:t>Leyenda</a:t>
            </a:r>
            <a:r>
              <a:rPr lang="en-US" dirty="0"/>
              <a:t>: </a:t>
            </a:r>
            <a:r>
              <a:rPr lang="en-US" dirty="0" err="1"/>
              <a:t>Rómulo</a:t>
            </a:r>
            <a:r>
              <a:rPr lang="en-US" dirty="0"/>
              <a:t> y Remo </a:t>
            </a:r>
            <a:r>
              <a:rPr lang="en-US" dirty="0" err="1"/>
              <a:t>criados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Loba</a:t>
            </a:r>
            <a:r>
              <a:rPr lang="en-US" dirty="0"/>
              <a:t> 733 </a:t>
            </a:r>
            <a:r>
              <a:rPr lang="en-US" dirty="0" err="1" smtClean="0"/>
              <a:t>aC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adelante</a:t>
            </a:r>
            <a:r>
              <a:rPr lang="en-US" dirty="0"/>
              <a:t>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ciudad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marca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rescate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Romulus </a:t>
            </a:r>
            <a:r>
              <a:rPr lang="en-US" dirty="0" err="1"/>
              <a:t>mata</a:t>
            </a:r>
            <a:r>
              <a:rPr lang="en-US" dirty="0"/>
              <a:t> a Remus y el </a:t>
            </a:r>
            <a:r>
              <a:rPr lang="en-US" dirty="0" err="1"/>
              <a:t>nombre</a:t>
            </a:r>
            <a:r>
              <a:rPr lang="en-US" dirty="0"/>
              <a:t> de la ciudad </a:t>
            </a:r>
            <a:r>
              <a:rPr lang="en-US" dirty="0" err="1"/>
              <a:t>es</a:t>
            </a:r>
            <a:r>
              <a:rPr lang="en-US" dirty="0"/>
              <a:t> Roma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35464" y="990600"/>
            <a:ext cx="4531263" cy="5257800"/>
          </a:xfrm>
          <a:noFill/>
          <a:ln/>
        </p:spPr>
        <p:txBody>
          <a:bodyPr>
            <a:normAutofit/>
          </a:bodyPr>
          <a:lstStyle/>
          <a:p>
            <a:r>
              <a:rPr lang="en-US" dirty="0" err="1"/>
              <a:t>Comenzó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 800 </a:t>
            </a:r>
            <a:r>
              <a:rPr lang="en-US" dirty="0" err="1"/>
              <a:t>aC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Aeneus</a:t>
            </a:r>
            <a:r>
              <a:rPr lang="en-US" dirty="0"/>
              <a:t>, </a:t>
            </a:r>
            <a:r>
              <a:rPr lang="en-US" dirty="0" err="1"/>
              <a:t>héroe</a:t>
            </a:r>
            <a:r>
              <a:rPr lang="en-US" dirty="0"/>
              <a:t> de </a:t>
            </a:r>
            <a:r>
              <a:rPr lang="en-US" dirty="0" err="1"/>
              <a:t>Troya</a:t>
            </a:r>
            <a:r>
              <a:rPr lang="en-US" dirty="0"/>
              <a:t>, </a:t>
            </a:r>
            <a:r>
              <a:rPr lang="en-US" dirty="0" err="1"/>
              <a:t>recorre</a:t>
            </a:r>
            <a:r>
              <a:rPr lang="en-US" dirty="0"/>
              <a:t> en </a:t>
            </a:r>
            <a:r>
              <a:rPr lang="en-US" dirty="0" err="1"/>
              <a:t>busca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(</a:t>
            </a:r>
            <a:r>
              <a:rPr lang="en-US" dirty="0" err="1"/>
              <a:t>Finaliza</a:t>
            </a:r>
            <a:r>
              <a:rPr lang="en-US" dirty="0"/>
              <a:t> en Italia)</a:t>
            </a:r>
          </a:p>
          <a:p>
            <a:endParaRPr lang="en-US" dirty="0"/>
          </a:p>
          <a:p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/>
              <a:t>alianza</a:t>
            </a:r>
            <a:r>
              <a:rPr lang="en-US" dirty="0"/>
              <a:t> con 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descendientes</a:t>
            </a:r>
            <a:r>
              <a:rPr lang="en-US" dirty="0"/>
              <a:t> se </a:t>
            </a:r>
            <a:r>
              <a:rPr lang="en-US" dirty="0" err="1"/>
              <a:t>vuelven</a:t>
            </a:r>
            <a:r>
              <a:rPr lang="en-US" dirty="0"/>
              <a:t> </a:t>
            </a:r>
            <a:r>
              <a:rPr lang="en-US" dirty="0" err="1"/>
              <a:t>gobernantes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Orígenes</a:t>
            </a:r>
            <a:r>
              <a:rPr lang="en-US" sz="3600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de </a:t>
            </a:r>
            <a:r>
              <a:rPr lang="en-US" sz="36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Roma          Los </a:t>
            </a:r>
            <a:r>
              <a:rPr lang="en-US" sz="3600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problemas</a:t>
            </a:r>
            <a:r>
              <a:rPr lang="en-US" sz="3600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familiares</a:t>
            </a:r>
            <a:endParaRPr lang="en-US" sz="36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 descr="romulus-and-remus-in-siena-siena-italy+1152_12854566286-tpfil02aw-34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630403"/>
          </a:xfrm>
          <a:prstGeom prst="rect">
            <a:avLst/>
          </a:prstGeom>
        </p:spPr>
      </p:pic>
      <p:pic>
        <p:nvPicPr>
          <p:cNvPr id="5" name="Picture 4" descr="romul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581400"/>
            <a:ext cx="4572000" cy="3520146"/>
          </a:xfrm>
          <a:prstGeom prst="rect">
            <a:avLst/>
          </a:prstGeom>
        </p:spPr>
      </p:pic>
      <p:pic>
        <p:nvPicPr>
          <p:cNvPr id="3" name="Picture 2" descr="Cortona_Venus_as_Huntress_Appears_to_Aeneas_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06" y="3429000"/>
            <a:ext cx="4771494" cy="3429000"/>
          </a:xfrm>
          <a:prstGeom prst="rect">
            <a:avLst/>
          </a:prstGeom>
        </p:spPr>
      </p:pic>
      <p:pic>
        <p:nvPicPr>
          <p:cNvPr id="2" name="Picture 1" descr="280px-Aeneas'_Flight_from_Troy_by_Federico_Barocc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350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9547" y="1524000"/>
            <a:ext cx="6465369" cy="4525963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En 509 Roma se </a:t>
            </a:r>
            <a:r>
              <a:rPr lang="en-US" dirty="0" err="1"/>
              <a:t>convierte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República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todos</a:t>
            </a:r>
            <a:r>
              <a:rPr lang="en-US" dirty="0"/>
              <a:t> en Roma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votar</a:t>
            </a:r>
            <a:r>
              <a:rPr lang="en-US" dirty="0"/>
              <a:t>, </a:t>
            </a:r>
            <a:r>
              <a:rPr lang="en-US" dirty="0" err="1"/>
              <a:t>sólo</a:t>
            </a:r>
            <a:r>
              <a:rPr lang="en-US" dirty="0"/>
              <a:t> los </a:t>
            </a:r>
            <a:r>
              <a:rPr lang="en-US" dirty="0" err="1"/>
              <a:t>ricos</a:t>
            </a:r>
            <a:r>
              <a:rPr lang="en-US" dirty="0"/>
              <a:t> y la élite</a:t>
            </a:r>
          </a:p>
          <a:p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guerra</a:t>
            </a:r>
            <a:r>
              <a:rPr lang="en-US" dirty="0"/>
              <a:t> y </a:t>
            </a:r>
            <a:r>
              <a:rPr lang="en-US" dirty="0" err="1"/>
              <a:t>muertes</a:t>
            </a:r>
            <a:r>
              <a:rPr lang="en-US" dirty="0"/>
              <a:t>, Roma cambia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dictadura</a:t>
            </a:r>
            <a:endParaRPr lang="en-US" dirty="0"/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dictador</a:t>
            </a:r>
            <a:r>
              <a:rPr lang="en-US" dirty="0"/>
              <a:t> </a:t>
            </a:r>
            <a:r>
              <a:rPr lang="en-US" dirty="0" err="1"/>
              <a:t>electo</a:t>
            </a:r>
            <a:r>
              <a:rPr lang="en-US" dirty="0"/>
              <a:t>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electado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meses</a:t>
            </a: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El </a:t>
            </a:r>
            <a:r>
              <a:rPr lang="en-US" sz="4800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Gobierno</a:t>
            </a:r>
            <a:r>
              <a:rPr lang="en-US" sz="4800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Principios</a:t>
            </a:r>
            <a:endParaRPr lang="en-US" sz="48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2" name="Picture 1" descr="000342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448"/>
            <a:ext cx="4529830" cy="3303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0"/>
            <a:ext cx="3705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República</a:t>
            </a:r>
            <a:r>
              <a:rPr lang="en-US" sz="2800" dirty="0">
                <a:solidFill>
                  <a:srgbClr val="FF0000"/>
                </a:solidFill>
              </a:rPr>
              <a:t>: La </a:t>
            </a:r>
            <a:r>
              <a:rPr lang="en-US" sz="2800" dirty="0" err="1">
                <a:solidFill>
                  <a:srgbClr val="FF0000"/>
                </a:solidFill>
              </a:rPr>
              <a:t>gente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eligen</a:t>
            </a:r>
            <a:r>
              <a:rPr lang="en-US" sz="2800" dirty="0">
                <a:solidFill>
                  <a:srgbClr val="FF0000"/>
                </a:solidFill>
              </a:rPr>
              <a:t> los </a:t>
            </a:r>
            <a:r>
              <a:rPr lang="en-US" sz="2800" dirty="0" err="1">
                <a:solidFill>
                  <a:srgbClr val="FF0000"/>
                </a:solidFill>
              </a:rPr>
              <a:t>líderes</a:t>
            </a:r>
            <a:r>
              <a:rPr lang="en-US" sz="2800" dirty="0">
                <a:solidFill>
                  <a:srgbClr val="FF0000"/>
                </a:solidFill>
              </a:rPr>
              <a:t> de </a:t>
            </a:r>
            <a:r>
              <a:rPr lang="en-US" sz="2800" dirty="0" err="1">
                <a:solidFill>
                  <a:srgbClr val="FF0000"/>
                </a:solidFill>
              </a:rPr>
              <a:t>gobernarlos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1828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personas no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votar</a:t>
            </a:r>
            <a:r>
              <a:rPr lang="en-US" dirty="0"/>
              <a:t>? ¿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?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no?</a:t>
            </a:r>
          </a:p>
        </p:txBody>
      </p:sp>
      <p:pic>
        <p:nvPicPr>
          <p:cNvPr id="6" name="Picture 5" descr="Statue-August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121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4191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Dictadores</a:t>
            </a:r>
            <a:r>
              <a:rPr lang="en-US" dirty="0"/>
              <a:t>: </a:t>
            </a:r>
            <a:r>
              <a:rPr lang="en-US" dirty="0" err="1"/>
              <a:t>lideres</a:t>
            </a:r>
            <a:r>
              <a:rPr lang="en-US" dirty="0"/>
              <a:t> con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absoluto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088558" y="5677273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un </a:t>
            </a:r>
            <a:r>
              <a:rPr lang="en-US" dirty="0" err="1"/>
              <a:t>dictador</a:t>
            </a:r>
            <a:r>
              <a:rPr lang="en-US" dirty="0"/>
              <a:t> </a:t>
            </a:r>
            <a:r>
              <a:rPr lang="en-US" dirty="0" err="1"/>
              <a:t>sólo</a:t>
            </a:r>
            <a:r>
              <a:rPr lang="en-US" dirty="0"/>
              <a:t> se </a:t>
            </a:r>
            <a:r>
              <a:rPr lang="en-US" dirty="0" err="1"/>
              <a:t>permita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estén</a:t>
            </a:r>
            <a:r>
              <a:rPr lang="en-US" dirty="0"/>
              <a:t> </a:t>
            </a:r>
            <a:r>
              <a:rPr lang="en-US" dirty="0" err="1"/>
              <a:t>allí</a:t>
            </a:r>
            <a:r>
              <a:rPr lang="en-US" dirty="0"/>
              <a:t>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meses</a:t>
            </a:r>
            <a:r>
              <a:rPr lang="en-US" dirty="0"/>
              <a:t>?</a:t>
            </a: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76" y="0"/>
            <a:ext cx="4648200" cy="3579440"/>
          </a:xfrm>
          <a:prstGeom prst="rect">
            <a:avLst/>
          </a:prstGeom>
        </p:spPr>
      </p:pic>
      <p:pic>
        <p:nvPicPr>
          <p:cNvPr id="3" name="Picture 2" descr="Maccari-Cicer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0" y="3577480"/>
            <a:ext cx="4648200" cy="3280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83609"/>
              </p:ext>
            </p:extLst>
          </p:nvPr>
        </p:nvGraphicFramePr>
        <p:xfrm>
          <a:off x="609600" y="152401"/>
          <a:ext cx="8229600" cy="6177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Plebeyos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Patricios</a:t>
                      </a:r>
                      <a:endParaRPr lang="en-US" sz="3600" dirty="0"/>
                    </a:p>
                  </a:txBody>
                  <a:tcPr/>
                </a:tc>
              </a:tr>
              <a:tr h="9432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Personas </a:t>
                      </a:r>
                      <a:r>
                        <a:rPr lang="en-US" sz="2400" dirty="0" err="1" smtClean="0"/>
                        <a:t>normales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Ricos</a:t>
                      </a:r>
                      <a:r>
                        <a:rPr lang="en-US" sz="2400" dirty="0" smtClean="0"/>
                        <a:t>, los </a:t>
                      </a:r>
                      <a:r>
                        <a:rPr lang="en-US" sz="2400" dirty="0" err="1" smtClean="0"/>
                        <a:t>ciudadanos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poderosos</a:t>
                      </a:r>
                      <a:endParaRPr lang="en-US" sz="2400" dirty="0"/>
                    </a:p>
                  </a:txBody>
                  <a:tcPr/>
                </a:tc>
              </a:tr>
              <a:tr h="9432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 </a:t>
                      </a:r>
                      <a:r>
                        <a:rPr lang="en-US" sz="2400" dirty="0" err="1" smtClean="0"/>
                        <a:t>campesinos</a:t>
                      </a:r>
                      <a:r>
                        <a:rPr lang="en-US" sz="2400" dirty="0" smtClean="0"/>
                        <a:t>, los </a:t>
                      </a:r>
                      <a:r>
                        <a:rPr lang="en-US" sz="2400" dirty="0" err="1" smtClean="0"/>
                        <a:t>artesanos</a:t>
                      </a:r>
                      <a:r>
                        <a:rPr lang="en-US" sz="2400" dirty="0" smtClean="0"/>
                        <a:t> y los </a:t>
                      </a:r>
                      <a:r>
                        <a:rPr lang="en-US" sz="2400" dirty="0" err="1" smtClean="0"/>
                        <a:t>comerciantes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Nobles</a:t>
                      </a:r>
                      <a:endParaRPr lang="en-US" sz="2400" dirty="0"/>
                    </a:p>
                  </a:txBody>
                  <a:tcPr/>
                </a:tc>
              </a:tr>
              <a:tr h="94325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Mayoría</a:t>
                      </a:r>
                      <a:r>
                        <a:rPr lang="en-US" sz="2400" dirty="0" smtClean="0"/>
                        <a:t> de la </a:t>
                      </a:r>
                      <a:r>
                        <a:rPr lang="en-US" sz="2400" dirty="0" err="1" smtClean="0"/>
                        <a:t>población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Minoría</a:t>
                      </a:r>
                      <a:r>
                        <a:rPr lang="en-US" sz="2400" dirty="0" smtClean="0"/>
                        <a:t> de la </a:t>
                      </a:r>
                      <a:r>
                        <a:rPr lang="en-US" sz="2400" dirty="0" err="1" smtClean="0"/>
                        <a:t>población</a:t>
                      </a:r>
                      <a:endParaRPr lang="en-US" sz="2400" dirty="0"/>
                    </a:p>
                  </a:txBody>
                  <a:tcPr/>
                </a:tc>
              </a:tr>
              <a:tr h="119308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podian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ser</a:t>
                      </a:r>
                      <a:r>
                        <a:rPr lang="en-US" sz="2400" dirty="0" smtClean="0"/>
                        <a:t> parte y </a:t>
                      </a:r>
                      <a:r>
                        <a:rPr lang="en-US" sz="2400" dirty="0" err="1" smtClean="0"/>
                        <a:t>participar</a:t>
                      </a:r>
                      <a:r>
                        <a:rPr lang="en-US" sz="2400" dirty="0" smtClean="0"/>
                        <a:t> en el </a:t>
                      </a:r>
                      <a:r>
                        <a:rPr lang="en-US" sz="2400" dirty="0" err="1" smtClean="0"/>
                        <a:t>gobierno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controlado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todos</a:t>
                      </a:r>
                      <a:r>
                        <a:rPr lang="en-US" sz="2400" dirty="0" smtClean="0"/>
                        <a:t> los </a:t>
                      </a:r>
                      <a:r>
                        <a:rPr lang="en-US" sz="2400" dirty="0" err="1" smtClean="0"/>
                        <a:t>aspectos</a:t>
                      </a:r>
                      <a:r>
                        <a:rPr lang="en-US" sz="2400" dirty="0" smtClean="0"/>
                        <a:t> del </a:t>
                      </a:r>
                      <a:r>
                        <a:rPr lang="en-US" sz="2400" dirty="0" err="1" smtClean="0"/>
                        <a:t>Gobierno</a:t>
                      </a:r>
                      <a:endParaRPr lang="en-US" sz="2400" dirty="0"/>
                    </a:p>
                  </a:txBody>
                  <a:tcPr/>
                </a:tc>
              </a:tr>
              <a:tr h="119308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Sólo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las</a:t>
                      </a:r>
                      <a:r>
                        <a:rPr lang="en-US" sz="2400" dirty="0" smtClean="0"/>
                        <a:t> personas </a:t>
                      </a:r>
                      <a:r>
                        <a:rPr lang="en-US" sz="2400" dirty="0" err="1" smtClean="0"/>
                        <a:t>que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podían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comerciar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eso</a:t>
                      </a:r>
                      <a:r>
                        <a:rPr lang="en-US" sz="2400" dirty="0" smtClean="0"/>
                        <a:t> se </a:t>
                      </a:r>
                      <a:r>
                        <a:rPr lang="en-US" sz="2400" dirty="0" err="1" smtClean="0"/>
                        <a:t>hicieron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ricos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218 </a:t>
                      </a:r>
                      <a:r>
                        <a:rPr lang="en-US" sz="2400" dirty="0" err="1" smtClean="0"/>
                        <a:t>aC</a:t>
                      </a:r>
                      <a:r>
                        <a:rPr lang="en-US" sz="2400" dirty="0" smtClean="0"/>
                        <a:t> no </a:t>
                      </a:r>
                      <a:r>
                        <a:rPr lang="en-US" sz="2400" dirty="0" err="1" smtClean="0"/>
                        <a:t>podian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participar</a:t>
                      </a:r>
                      <a:r>
                        <a:rPr lang="en-US" sz="2400" dirty="0" smtClean="0"/>
                        <a:t> en el </a:t>
                      </a:r>
                      <a:r>
                        <a:rPr lang="en-US" sz="2400" dirty="0" err="1" smtClean="0"/>
                        <a:t>comercio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lebei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3810000"/>
          </a:xfrm>
          <a:prstGeom prst="rect">
            <a:avLst/>
          </a:prstGeom>
        </p:spPr>
      </p:pic>
      <p:pic>
        <p:nvPicPr>
          <p:cNvPr id="5" name="Picture 4" descr="6614267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92" y="2895600"/>
            <a:ext cx="4559300" cy="3467100"/>
          </a:xfrm>
          <a:prstGeom prst="rect">
            <a:avLst/>
          </a:prstGeom>
        </p:spPr>
      </p:pic>
      <p:pic>
        <p:nvPicPr>
          <p:cNvPr id="7" name="Picture 6" descr="Patricia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4721902" cy="3515980"/>
          </a:xfrm>
          <a:prstGeom prst="rect">
            <a:avLst/>
          </a:prstGeom>
        </p:spPr>
      </p:pic>
      <p:pic>
        <p:nvPicPr>
          <p:cNvPr id="8" name="Picture 7" descr="patrician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21"/>
            <a:ext cx="4724400" cy="33278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2716</TotalTime>
  <Pages>20</Pages>
  <Words>295</Words>
  <Application>Microsoft Macintosh PowerPoint</Application>
  <PresentationFormat>Letter Paper (8.5x11 in)</PresentationFormat>
  <Paragraphs>45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Objetivo del día</vt:lpstr>
      <vt:lpstr>PowerPoint Presentation</vt:lpstr>
      <vt:lpstr>Geografía</vt:lpstr>
      <vt:lpstr>Orígenes de Roma          Los problemas familiares</vt:lpstr>
      <vt:lpstr>El Gobierno Principios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 BCE-CE De nobis fabula narratur</dc:title>
  <dc:creator>The WSC Campus Network</dc:creator>
  <cp:lastModifiedBy>MVWSD</cp:lastModifiedBy>
  <cp:revision>42</cp:revision>
  <cp:lastPrinted>1999-09-29T11:02:44Z</cp:lastPrinted>
  <dcterms:created xsi:type="dcterms:W3CDTF">1997-09-26T15:41:18Z</dcterms:created>
  <dcterms:modified xsi:type="dcterms:W3CDTF">2014-05-29T04:35:33Z</dcterms:modified>
</cp:coreProperties>
</file>