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media/audio1.bin" ContentType="audio/unknown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6" r:id="rId4"/>
    <p:sldId id="261" r:id="rId5"/>
    <p:sldId id="265" r:id="rId6"/>
    <p:sldId id="267" r:id="rId7"/>
    <p:sldId id="258" r:id="rId8"/>
    <p:sldId id="282" r:id="rId9"/>
    <p:sldId id="262" r:id="rId10"/>
    <p:sldId id="281" r:id="rId11"/>
    <p:sldId id="283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7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0504"/>
    <a:srgbClr val="EDFFFD"/>
    <a:srgbClr val="99663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94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3A08C25B-B444-3C4C-A88C-2121EB3D40CE}" type="datetimeFigureOut">
              <a:rPr lang="en-US"/>
              <a:pPr>
                <a:defRPr/>
              </a:pPr>
              <a:t>3/7/16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231B92DE-C329-8141-BC99-F44DFA6706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0756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Rocky soil – hard for farming</a:t>
            </a:r>
          </a:p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CFDDDED-5F20-A641-BBB5-2E8DE054AA58}" type="slidenum">
              <a:rPr lang="en-US" sz="1200"/>
              <a:pPr/>
              <a:t>3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C727A-CD83-4446-8331-634890B6DF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477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A1F6C-8462-9946-B301-1250171C18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141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41727-0F29-324D-A82E-CABF0FBCD8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05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EE9D4-95CF-EC42-A1C9-604E682C1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951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79405-99A6-7046-B481-9FDB951AC8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073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21A1A-AD5B-B04A-9FC1-5E358857EB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83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48457-797B-C945-8138-67BEECC486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441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538F9-CB44-0645-BB4B-12F25B3B8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686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C97CA-12FE-F742-89E4-C58DD96E93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277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A1CFF-B2A0-B548-90FD-641DA8C80E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75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4D9A6-ED80-D64A-A731-180003FB30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998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DB6FBBF1-2B16-A445-BFAC-62ECA30BB2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36.png"/><Relationship Id="rId5" Type="http://schemas.openxmlformats.org/officeDocument/2006/relationships/image" Target="../media/image37.jpeg"/><Relationship Id="rId6" Type="http://schemas.openxmlformats.org/officeDocument/2006/relationships/image" Target="../media/image38.emf"/><Relationship Id="rId7" Type="http://schemas.openxmlformats.org/officeDocument/2006/relationships/image" Target="../media/image39.jpeg"/><Relationship Id="rId8" Type="http://schemas.openxmlformats.org/officeDocument/2006/relationships/image" Target="../media/image40.png"/><Relationship Id="rId9" Type="http://schemas.openxmlformats.org/officeDocument/2006/relationships/image" Target="../media/image41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ra.gov/nara/nn/nns/west096.jpg" TargetMode="External"/><Relationship Id="rId4" Type="http://schemas.openxmlformats.org/officeDocument/2006/relationships/image" Target="../media/image48.jpeg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emf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5" Type="http://schemas.openxmlformats.org/officeDocument/2006/relationships/image" Target="../media/image13.jpeg"/><Relationship Id="rId6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printfinders.com/product/artwork.exe?ArtworkID=65213&amp;zoom=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jpeg"/><Relationship Id="rId6" Type="http://schemas.openxmlformats.org/officeDocument/2006/relationships/image" Target="../media/image26.jpeg"/><Relationship Id="rId7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eg"/><Relationship Id="rId3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52400"/>
            <a:ext cx="8077200" cy="16002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>
                <a:cs typeface="+mj-cs"/>
              </a:rPr>
              <a:t>L.O. – Today we will describe the life in the  United States prior to the Civil War.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6019800"/>
            <a:ext cx="6400800" cy="685800"/>
          </a:xfrm>
        </p:spPr>
        <p:txBody>
          <a:bodyPr/>
          <a:lstStyle/>
          <a:p>
            <a:pPr>
              <a:defRPr/>
            </a:pPr>
            <a:r>
              <a:rPr lang="en-US" altLang="en-US" sz="5400" dirty="0" smtClean="0">
                <a:solidFill>
                  <a:schemeClr val="bg1"/>
                </a:solidFill>
                <a:latin typeface="Klang MT" charset="0"/>
                <a:cs typeface="+mn-cs"/>
              </a:rPr>
              <a:t>A Nation Divided</a:t>
            </a:r>
            <a:endParaRPr lang="en-US" altLang="en-US" dirty="0" smtClean="0">
              <a:cs typeface="+mn-cs"/>
            </a:endParaRPr>
          </a:p>
        </p:txBody>
      </p:sp>
      <p:pic>
        <p:nvPicPr>
          <p:cNvPr id="1331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16113"/>
            <a:ext cx="8077200" cy="425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85800"/>
            <a:ext cx="6096000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solidFill>
                  <a:srgbClr val="FF0000"/>
                </a:solidFill>
                <a:latin typeface="Bauhaus 93"/>
                <a:cs typeface="Bauhaus 93"/>
              </a:rPr>
              <a:t>Transportation</a:t>
            </a:r>
            <a:endParaRPr lang="en-US" sz="4000" dirty="0">
              <a:solidFill>
                <a:srgbClr val="FF0000"/>
              </a:solidFill>
              <a:latin typeface="Bauhaus 93"/>
              <a:cs typeface="Bauhaus 93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8458200" cy="457200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Travel was </a:t>
            </a:r>
            <a:r>
              <a:rPr lang="en-US" sz="2800" dirty="0" smtClean="0">
                <a:solidFill>
                  <a:srgbClr val="FF0000"/>
                </a:solidFill>
              </a:rPr>
              <a:t>cheap and easy on rivers</a:t>
            </a:r>
            <a:r>
              <a:rPr lang="en-US" sz="2800" dirty="0" smtClean="0"/>
              <a:t>, because of </a:t>
            </a:r>
            <a:r>
              <a:rPr lang="en-US" sz="2800" dirty="0" smtClean="0">
                <a:solidFill>
                  <a:srgbClr val="FF0000"/>
                </a:solidFill>
              </a:rPr>
              <a:t>steamboats</a:t>
            </a:r>
            <a:r>
              <a:rPr lang="en-US" sz="2800" dirty="0" smtClean="0"/>
              <a:t>. They helped </a:t>
            </a:r>
            <a:r>
              <a:rPr lang="en-US" sz="2800" dirty="0" smtClean="0">
                <a:solidFill>
                  <a:srgbClr val="FF0000"/>
                </a:solidFill>
              </a:rPr>
              <a:t>ship cotton to port cities </a:t>
            </a:r>
            <a:r>
              <a:rPr lang="en-US" sz="2800" dirty="0" smtClean="0"/>
              <a:t>like New Orleans.</a:t>
            </a:r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endParaRPr lang="en-US" sz="2800" dirty="0"/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r>
              <a:rPr lang="en-US" sz="2800" dirty="0" smtClean="0"/>
              <a:t>Southern </a:t>
            </a:r>
            <a:r>
              <a:rPr lang="en-US" sz="2800" dirty="0" smtClean="0">
                <a:solidFill>
                  <a:srgbClr val="FF0000"/>
                </a:solidFill>
              </a:rPr>
              <a:t>cities and towns </a:t>
            </a:r>
            <a:r>
              <a:rPr lang="en-US" sz="2800" dirty="0" smtClean="0"/>
              <a:t>were </a:t>
            </a:r>
            <a:r>
              <a:rPr lang="en-US" sz="2800" dirty="0" smtClean="0">
                <a:solidFill>
                  <a:srgbClr val="FF0000"/>
                </a:solidFill>
              </a:rPr>
              <a:t>close to rivers</a:t>
            </a:r>
            <a:r>
              <a:rPr lang="en-US" sz="2800" dirty="0" smtClean="0"/>
              <a:t>, many Southerners didn’t want to </a:t>
            </a:r>
            <a:r>
              <a:rPr lang="en-US" sz="2800" dirty="0" smtClean="0">
                <a:solidFill>
                  <a:srgbClr val="FF0000"/>
                </a:solidFill>
              </a:rPr>
              <a:t>pay for improvements like roads/canals</a:t>
            </a:r>
            <a:r>
              <a:rPr lang="en-US" sz="2800" dirty="0" smtClean="0"/>
              <a:t>.</a:t>
            </a:r>
          </a:p>
          <a:p>
            <a:pPr>
              <a:defRPr/>
            </a:pPr>
            <a:endParaRPr lang="en-US" sz="2800" dirty="0" smtClean="0"/>
          </a:p>
        </p:txBody>
      </p:sp>
      <p:pic>
        <p:nvPicPr>
          <p:cNvPr id="3481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5400"/>
            <a:ext cx="2819400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2819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0" y="0"/>
            <a:ext cx="29845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6600" dirty="0" smtClean="0">
                <a:solidFill>
                  <a:srgbClr val="FF0000"/>
                </a:solidFill>
                <a:latin typeface="Bauhaus 93"/>
                <a:cs typeface="Bauhaus 93"/>
              </a:rPr>
              <a:t>Society</a:t>
            </a:r>
            <a:endParaRPr lang="en-US" sz="6600" dirty="0">
              <a:solidFill>
                <a:srgbClr val="FF0000"/>
              </a:solidFill>
              <a:latin typeface="Bauhaus 93"/>
              <a:cs typeface="Bauhaus 93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74888"/>
            <a:ext cx="8763000" cy="4583112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Cotton became the South’s most important crop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rowing cotton wore out the soil </a:t>
            </a:r>
            <a:r>
              <a:rPr lang="en-US" dirty="0" smtClean="0"/>
              <a:t>and made people look for more land, it also </a:t>
            </a:r>
            <a:r>
              <a:rPr lang="en-US" dirty="0" smtClean="0">
                <a:solidFill>
                  <a:srgbClr val="FF0000"/>
                </a:solidFill>
              </a:rPr>
              <a:t>increased need for slaves</a:t>
            </a:r>
            <a:r>
              <a:rPr lang="en-US" dirty="0" smtClean="0"/>
              <a:t>. (crops like </a:t>
            </a:r>
            <a:r>
              <a:rPr lang="en-US" dirty="0" smtClean="0">
                <a:solidFill>
                  <a:srgbClr val="FF0000"/>
                </a:solidFill>
              </a:rPr>
              <a:t>tobacco, rice, sugar, and indigo</a:t>
            </a:r>
            <a:r>
              <a:rPr lang="en-US" dirty="0" smtClean="0"/>
              <a:t>)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Eli Whitney’s cotton gin </a:t>
            </a:r>
            <a:r>
              <a:rPr lang="en-US" dirty="0" smtClean="0"/>
              <a:t>change the South’s economy</a:t>
            </a:r>
          </a:p>
          <a:p>
            <a:pPr>
              <a:defRPr/>
            </a:pPr>
            <a:endParaRPr lang="en-US" dirty="0" smtClean="0"/>
          </a:p>
        </p:txBody>
      </p:sp>
      <p:pic>
        <p:nvPicPr>
          <p:cNvPr id="3584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877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8459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9600" dirty="0">
                <a:solidFill>
                  <a:schemeClr val="tx1"/>
                </a:solidFill>
                <a:latin typeface="Bauhaus 93" charset="0"/>
              </a:rPr>
              <a:t>The West</a:t>
            </a:r>
            <a:endParaRPr lang="en-US" dirty="0">
              <a:latin typeface="Times New Roman" charset="0"/>
            </a:endParaRPr>
          </a:p>
        </p:txBody>
      </p:sp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662283"/>
            <a:ext cx="25273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143000"/>
            <a:ext cx="3454400" cy="246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8">
            <a:hlinkClick r:id="" action="ppaction://media"/>
          </p:cNvPr>
          <p:cNvPicPr>
            <a:picLocks noRot="1"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172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0"/>
            <a:ext cx="471323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6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3810000" cy="2643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8" name="BAC2D8F3.WAV">
            <a:hlinkClick r:id="" action="ppaction://media"/>
          </p:cNvPr>
          <p:cNvPicPr>
            <a:picLocks noRot="1"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705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xmlns:p14="http://schemas.microsoft.com/office/powerpoint/2010/main" spd="med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rs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imes New Roman" charset="0"/>
              </a:rPr>
              <a:t>WEST</a:t>
            </a:r>
            <a:endParaRPr lang="en-US" dirty="0">
              <a:latin typeface="Times New Roman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23622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Times New Roman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charset="0"/>
              </a:rPr>
              <a:t>Wagons</a:t>
            </a:r>
            <a:r>
              <a:rPr lang="en-US" dirty="0" smtClean="0">
                <a:latin typeface="Times New Roman" charset="0"/>
              </a:rPr>
              <a:t> </a:t>
            </a:r>
            <a:r>
              <a:rPr lang="en-US" dirty="0">
                <a:latin typeface="Times New Roman" charset="0"/>
              </a:rPr>
              <a:t>allowed settlers to move </a:t>
            </a:r>
            <a:r>
              <a:rPr lang="en-US" dirty="0" smtClean="0">
                <a:latin typeface="Times New Roman" charset="0"/>
              </a:rPr>
              <a:t>west</a:t>
            </a:r>
            <a:endParaRPr lang="en-US" dirty="0">
              <a:latin typeface="Times New Roman" charset="0"/>
            </a:endParaRPr>
          </a:p>
        </p:txBody>
      </p:sp>
      <p:pic>
        <p:nvPicPr>
          <p:cNvPr id="20483" name="Picture 4" descr="conestoga wag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752600"/>
            <a:ext cx="5638800" cy="470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Times New Roman" charset="0"/>
              </a:rPr>
              <a:t>WEST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  <a:latin typeface="Times New Roman" charset="0"/>
              </a:rPr>
              <a:t>Fewest</a:t>
            </a:r>
            <a:r>
              <a:rPr lang="en-US" dirty="0">
                <a:latin typeface="Times New Roman" charset="0"/>
              </a:rPr>
              <a:t> large </a:t>
            </a:r>
            <a:r>
              <a:rPr lang="en-US" dirty="0">
                <a:solidFill>
                  <a:srgbClr val="FF0000"/>
                </a:solidFill>
                <a:latin typeface="Times New Roman" charset="0"/>
              </a:rPr>
              <a:t>cities</a:t>
            </a:r>
            <a:r>
              <a:rPr lang="en-US" dirty="0">
                <a:latin typeface="Times New Roman" charset="0"/>
              </a:rPr>
              <a:t> – rural and </a:t>
            </a:r>
            <a:r>
              <a:rPr lang="en-US" dirty="0">
                <a:solidFill>
                  <a:srgbClr val="FF3300"/>
                </a:solidFill>
                <a:latin typeface="Times New Roman" charset="0"/>
              </a:rPr>
              <a:t>undeveloped</a:t>
            </a:r>
            <a:r>
              <a:rPr lang="en-US" dirty="0">
                <a:latin typeface="Times New Roman" charset="0"/>
              </a:rPr>
              <a:t>.</a:t>
            </a:r>
          </a:p>
        </p:txBody>
      </p:sp>
      <p:pic>
        <p:nvPicPr>
          <p:cNvPr id="21507" name="Picture 5" descr="deadwo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876550"/>
            <a:ext cx="3405188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Times New Roman" charset="0"/>
              </a:rPr>
              <a:t>WEST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267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3300"/>
                </a:solidFill>
                <a:latin typeface="Times New Roman" charset="0"/>
              </a:rPr>
              <a:t>Log cabins </a:t>
            </a:r>
            <a:r>
              <a:rPr lang="en-US" dirty="0">
                <a:latin typeface="Times New Roman" charset="0"/>
              </a:rPr>
              <a:t>were the most common type of housing.</a:t>
            </a:r>
          </a:p>
        </p:txBody>
      </p:sp>
      <p:pic>
        <p:nvPicPr>
          <p:cNvPr id="22531" name="Picture 4" descr="log cab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978150"/>
            <a:ext cx="5105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Times New Roman" charset="0"/>
              </a:rPr>
              <a:t>WEST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Times New Roman" charset="0"/>
              </a:rPr>
              <a:t>Most </a:t>
            </a:r>
            <a:r>
              <a:rPr lang="en-US" dirty="0">
                <a:solidFill>
                  <a:srgbClr val="FF3300"/>
                </a:solidFill>
                <a:latin typeface="Times New Roman" charset="0"/>
              </a:rPr>
              <a:t>self-sufficient people </a:t>
            </a:r>
            <a:r>
              <a:rPr lang="en-US" dirty="0">
                <a:latin typeface="Times New Roman" charset="0"/>
              </a:rPr>
              <a:t>in the region.</a:t>
            </a:r>
          </a:p>
        </p:txBody>
      </p:sp>
      <p:pic>
        <p:nvPicPr>
          <p:cNvPr id="23555" name="Picture 4" descr="western settl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62200"/>
            <a:ext cx="579120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Times New Roman" charset="0"/>
              </a:rPr>
              <a:t>WEST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Times New Roman" charset="0"/>
              </a:rPr>
              <a:t>Land was </a:t>
            </a:r>
            <a:r>
              <a:rPr lang="en-US" dirty="0">
                <a:solidFill>
                  <a:srgbClr val="FF3300"/>
                </a:solidFill>
                <a:latin typeface="Times New Roman" charset="0"/>
              </a:rPr>
              <a:t>cheap / affordable</a:t>
            </a:r>
          </a:p>
        </p:txBody>
      </p:sp>
      <p:pic>
        <p:nvPicPr>
          <p:cNvPr id="24579" name="Picture 5" descr="us_terr_18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38400"/>
            <a:ext cx="8153400" cy="376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Times New Roman" charset="0"/>
              </a:rPr>
              <a:t>WEST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3300"/>
                </a:solidFill>
                <a:latin typeface="Times New Roman" charset="0"/>
              </a:rPr>
              <a:t>Equal</a:t>
            </a:r>
            <a:r>
              <a:rPr lang="en-US" dirty="0">
                <a:latin typeface="Times New Roman" charset="0"/>
              </a:rPr>
              <a:t> distribution of </a:t>
            </a:r>
            <a:r>
              <a:rPr lang="en-US" dirty="0">
                <a:solidFill>
                  <a:srgbClr val="FF3300"/>
                </a:solidFill>
                <a:latin typeface="Times New Roman" charset="0"/>
              </a:rPr>
              <a:t>wealth</a:t>
            </a:r>
          </a:p>
        </p:txBody>
      </p:sp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124200"/>
            <a:ext cx="4584700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Times New Roman" charset="0"/>
              </a:rPr>
              <a:t>WEST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22098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  <a:latin typeface="Times New Roman" charset="0"/>
              </a:rPr>
              <a:t>Women </a:t>
            </a:r>
            <a:r>
              <a:rPr lang="en-US" dirty="0">
                <a:latin typeface="Times New Roman" charset="0"/>
              </a:rPr>
              <a:t>were most </a:t>
            </a:r>
            <a:r>
              <a:rPr lang="en-US" dirty="0">
                <a:solidFill>
                  <a:srgbClr val="FF0000"/>
                </a:solidFill>
                <a:latin typeface="Times New Roman" charset="0"/>
              </a:rPr>
              <a:t>respected as equals </a:t>
            </a:r>
            <a:r>
              <a:rPr lang="en-US" dirty="0">
                <a:latin typeface="Times New Roman" charset="0"/>
              </a:rPr>
              <a:t>in this region.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3562350" y="2811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27652" name="Picture 6" descr="096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362200"/>
            <a:ext cx="4876800" cy="310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accent2"/>
            </a:gs>
            <a:gs pos="100000">
              <a:schemeClr val="accent2">
                <a:gamma/>
                <a:tint val="56863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52400"/>
            <a:ext cx="8001000" cy="1066800"/>
          </a:xfrm>
        </p:spPr>
        <p:txBody>
          <a:bodyPr/>
          <a:lstStyle/>
          <a:p>
            <a:pPr>
              <a:defRPr/>
            </a:pPr>
            <a:r>
              <a:rPr lang="en-US" altLang="en-US" sz="9600" smtClean="0">
                <a:solidFill>
                  <a:srgbClr val="FF3300"/>
                </a:solidFill>
                <a:latin typeface="Bauhaus 93" charset="0"/>
                <a:cs typeface="+mj-cs"/>
              </a:rPr>
              <a:t>Northeast</a:t>
            </a:r>
            <a:endParaRPr lang="en-US" altLang="en-US" smtClean="0">
              <a:cs typeface="+mj-cs"/>
            </a:endParaRPr>
          </a:p>
        </p:txBody>
      </p:sp>
      <p:pic>
        <p:nvPicPr>
          <p:cNvPr id="3079" name="Picture 7" descr="Northern Factory                                               00001565G's Powerbook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3200400" cy="2448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 descr="&#10;museum.jpg                                                     00001565G's Powerbook                  ABA78158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204" y="4038600"/>
            <a:ext cx="3002796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4">
            <a:hlinkClick r:id="" action="ppaction://media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188" y="6326188"/>
            <a:ext cx="531812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5" descr="Broadway.jpg                                                   00001565G's Powerbook                  ABA78158: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828800"/>
            <a:ext cx="2233613" cy="3109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6" descr="drawingcity.jpg                                                00001565G's Powerbook                  ABA78158: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19600"/>
            <a:ext cx="3200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17" descr="old boston.jpg                                                 00001565G's Powerbook                  ABA78158: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71600"/>
            <a:ext cx="3048000" cy="2037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8" y="0"/>
            <a:ext cx="4860925" cy="1143000"/>
          </a:xfrm>
        </p:spPr>
        <p:txBody>
          <a:bodyPr/>
          <a:lstStyle/>
          <a:p>
            <a:pPr>
              <a:defRPr/>
            </a:pPr>
            <a:r>
              <a:rPr lang="en-US" sz="6000" b="1" dirty="0" smtClean="0">
                <a:solidFill>
                  <a:srgbClr val="FF3300"/>
                </a:solidFill>
                <a:latin typeface="Bauhaus 93"/>
                <a:cs typeface="Bauhaus 93"/>
              </a:rPr>
              <a:t>Geography</a:t>
            </a:r>
            <a:endParaRPr lang="en-US" sz="6000" b="1" dirty="0">
              <a:solidFill>
                <a:srgbClr val="FF3300"/>
              </a:solidFill>
              <a:latin typeface="Bauhaus 93"/>
              <a:cs typeface="Bauhaus 93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" y="1066800"/>
            <a:ext cx="5638800" cy="5791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The North had lots of </a:t>
            </a:r>
            <a:r>
              <a:rPr lang="en-US" dirty="0" smtClean="0">
                <a:solidFill>
                  <a:srgbClr val="FF0000"/>
                </a:solidFill>
              </a:rPr>
              <a:t>forests </a:t>
            </a:r>
            <a:r>
              <a:rPr lang="en-US" dirty="0" smtClean="0">
                <a:solidFill>
                  <a:srgbClr val="000000"/>
                </a:solidFill>
              </a:rPr>
              <a:t>and </a:t>
            </a:r>
            <a:r>
              <a:rPr lang="en-US" dirty="0" smtClean="0">
                <a:solidFill>
                  <a:srgbClr val="FF0000"/>
                </a:solidFill>
              </a:rPr>
              <a:t>mountains</a:t>
            </a:r>
            <a:r>
              <a:rPr lang="en-US" dirty="0" smtClean="0"/>
              <a:t>. They were used for </a:t>
            </a:r>
            <a:r>
              <a:rPr lang="en-US" dirty="0" smtClean="0">
                <a:solidFill>
                  <a:srgbClr val="FF0000"/>
                </a:solidFill>
              </a:rPr>
              <a:t>lumber</a:t>
            </a:r>
            <a:r>
              <a:rPr lang="en-US" dirty="0" smtClean="0"/>
              <a:t>. 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/>
              <a:t>G</a:t>
            </a:r>
            <a:r>
              <a:rPr lang="en-US" dirty="0" smtClean="0">
                <a:solidFill>
                  <a:srgbClr val="FF0000"/>
                </a:solidFill>
              </a:rPr>
              <a:t>ood for mining</a:t>
            </a:r>
            <a:r>
              <a:rPr lang="en-US" dirty="0" smtClean="0"/>
              <a:t>. There were also </a:t>
            </a:r>
            <a:r>
              <a:rPr lang="en-US" dirty="0" smtClean="0">
                <a:solidFill>
                  <a:srgbClr val="000000"/>
                </a:solidFill>
              </a:rPr>
              <a:t>lots of </a:t>
            </a:r>
            <a:r>
              <a:rPr lang="en-US" dirty="0" smtClean="0">
                <a:solidFill>
                  <a:srgbClr val="FF0000"/>
                </a:solidFill>
              </a:rPr>
              <a:t>bays and inlets on coast</a:t>
            </a:r>
            <a:r>
              <a:rPr lang="en-US" dirty="0" smtClean="0"/>
              <a:t>.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Cold winters,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hot summers, </a:t>
            </a:r>
            <a:r>
              <a:rPr lang="en-US" dirty="0" smtClean="0"/>
              <a:t>but </a:t>
            </a:r>
            <a:r>
              <a:rPr lang="en-US" dirty="0" smtClean="0">
                <a:solidFill>
                  <a:srgbClr val="FF0000"/>
                </a:solidFill>
              </a:rPr>
              <a:t>short growing season</a:t>
            </a:r>
            <a:r>
              <a:rPr lang="en-US" dirty="0" smtClean="0"/>
              <a:t>. 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057400"/>
            <a:ext cx="3200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0"/>
            <a:ext cx="3200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419600"/>
            <a:ext cx="319563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accent2">
                <a:gamma/>
                <a:tint val="0"/>
                <a:invGamma/>
              </a:schemeClr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-30163" y="0"/>
            <a:ext cx="5715001" cy="1066800"/>
          </a:xfrm>
        </p:spPr>
        <p:txBody>
          <a:bodyPr/>
          <a:lstStyle/>
          <a:p>
            <a:pPr>
              <a:defRPr/>
            </a:pPr>
            <a:r>
              <a:rPr lang="en-US" altLang="en-US" sz="9600" dirty="0" smtClean="0">
                <a:solidFill>
                  <a:srgbClr val="FF3300"/>
                </a:solidFill>
                <a:latin typeface="Bauhaus 93" charset="0"/>
                <a:cs typeface="+mj-cs"/>
              </a:rPr>
              <a:t>Economy</a:t>
            </a:r>
            <a:endParaRPr lang="en-US" altLang="en-US" dirty="0" smtClean="0">
              <a:cs typeface="+mj-cs"/>
            </a:endParaRPr>
          </a:p>
        </p:txBody>
      </p:sp>
      <p:sp>
        <p:nvSpPr>
          <p:cNvPr id="7171" name="Text Box 1027"/>
          <p:cNvSpPr txBox="1">
            <a:spLocks noChangeArrowheads="1"/>
          </p:cNvSpPr>
          <p:nvPr/>
        </p:nvSpPr>
        <p:spPr bwMode="auto">
          <a:xfrm>
            <a:off x="381000" y="1295400"/>
            <a:ext cx="82296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Geneva" charset="0"/>
                <a:cs typeface="+mn-cs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Geneva" charset="0"/>
                <a:cs typeface="+mn-cs"/>
              </a:rPr>
              <a:t>S</a:t>
            </a:r>
            <a:r>
              <a:rPr lang="en-US" sz="2000" b="1" dirty="0" smtClean="0">
                <a:solidFill>
                  <a:srgbClr val="FF0000"/>
                </a:solidFill>
                <a:latin typeface="Geneva" charset="0"/>
                <a:cs typeface="+mn-cs"/>
              </a:rPr>
              <a:t>pacious </a:t>
            </a:r>
            <a:r>
              <a:rPr lang="en-US" sz="2000" b="1" dirty="0">
                <a:solidFill>
                  <a:srgbClr val="FF0000"/>
                </a:solidFill>
                <a:latin typeface="Geneva" charset="0"/>
                <a:cs typeface="+mn-cs"/>
              </a:rPr>
              <a:t>harbors</a:t>
            </a:r>
            <a:r>
              <a:rPr lang="en-US" sz="2000" b="1" dirty="0">
                <a:solidFill>
                  <a:srgbClr val="000000"/>
                </a:solidFill>
                <a:latin typeface="Geneva" charset="0"/>
                <a:cs typeface="+mn-cs"/>
              </a:rPr>
              <a:t>, where the </a:t>
            </a:r>
            <a:r>
              <a:rPr lang="en-US" sz="2000" b="1" dirty="0">
                <a:solidFill>
                  <a:srgbClr val="FF0000"/>
                </a:solidFill>
                <a:latin typeface="Geneva" charset="0"/>
                <a:cs typeface="+mn-cs"/>
              </a:rPr>
              <a:t>seaports were important to economy</a:t>
            </a:r>
            <a:r>
              <a:rPr lang="en-US" sz="2000" b="1" dirty="0">
                <a:solidFill>
                  <a:srgbClr val="000000"/>
                </a:solidFill>
                <a:latin typeface="Geneva" charset="0"/>
                <a:cs typeface="+mn-cs"/>
              </a:rPr>
              <a:t>. This </a:t>
            </a:r>
            <a:r>
              <a:rPr lang="en-US" sz="2000" b="1" dirty="0">
                <a:solidFill>
                  <a:srgbClr val="FF0000"/>
                </a:solidFill>
                <a:latin typeface="Geneva" charset="0"/>
                <a:cs typeface="+mn-cs"/>
              </a:rPr>
              <a:t>allowed shipbuilding </a:t>
            </a:r>
            <a:r>
              <a:rPr lang="en-US" sz="2000" b="1" dirty="0">
                <a:solidFill>
                  <a:srgbClr val="000000"/>
                </a:solidFill>
                <a:latin typeface="Geneva" charset="0"/>
                <a:cs typeface="+mn-cs"/>
              </a:rPr>
              <a:t>to be a major industry.</a:t>
            </a:r>
          </a:p>
          <a:p>
            <a:pPr>
              <a:buFontTx/>
              <a:buChar char="•"/>
              <a:defRPr/>
            </a:pPr>
            <a:endParaRPr lang="en-US" sz="2000" b="1" dirty="0">
              <a:solidFill>
                <a:srgbClr val="000000"/>
              </a:solidFill>
              <a:latin typeface="Geneva" charset="0"/>
              <a:cs typeface="+mn-cs"/>
            </a:endParaRPr>
          </a:p>
          <a:p>
            <a:pPr>
              <a:buFontTx/>
              <a:buChar char="•"/>
              <a:defRPr/>
            </a:pPr>
            <a:r>
              <a:rPr lang="en-US" sz="2000" b="1" dirty="0">
                <a:solidFill>
                  <a:srgbClr val="000000"/>
                </a:solidFill>
                <a:latin typeface="Geneva" charset="0"/>
                <a:cs typeface="+mn-cs"/>
              </a:rPr>
              <a:t>Mostly </a:t>
            </a:r>
            <a:r>
              <a:rPr lang="en-US" sz="2000" b="1" dirty="0">
                <a:solidFill>
                  <a:srgbClr val="FF0000"/>
                </a:solidFill>
                <a:latin typeface="Geneva" charset="0"/>
                <a:cs typeface="+mn-cs"/>
              </a:rPr>
              <a:t>factories producing</a:t>
            </a:r>
            <a:r>
              <a:rPr lang="en-US" sz="2000" b="1" dirty="0">
                <a:solidFill>
                  <a:srgbClr val="000000"/>
                </a:solidFill>
                <a:latin typeface="Geneva" charset="0"/>
                <a:cs typeface="+mn-cs"/>
              </a:rPr>
              <a:t>, </a:t>
            </a:r>
            <a:r>
              <a:rPr lang="en-US" sz="2000" b="1" dirty="0">
                <a:solidFill>
                  <a:srgbClr val="FF0000"/>
                </a:solidFill>
                <a:latin typeface="Geneva" charset="0"/>
                <a:cs typeface="+mn-cs"/>
              </a:rPr>
              <a:t>manufactured goods</a:t>
            </a:r>
            <a:r>
              <a:rPr lang="en-US" sz="2000" b="1" dirty="0">
                <a:solidFill>
                  <a:srgbClr val="000000"/>
                </a:solidFill>
                <a:latin typeface="Geneva" charset="0"/>
                <a:cs typeface="+mn-cs"/>
              </a:rPr>
              <a:t> made it the </a:t>
            </a:r>
            <a:r>
              <a:rPr lang="en-US" sz="2000" b="1" dirty="0">
                <a:solidFill>
                  <a:srgbClr val="FF0000"/>
                </a:solidFill>
                <a:latin typeface="Geneva" charset="0"/>
                <a:cs typeface="+mn-cs"/>
              </a:rPr>
              <a:t>wealthiest section </a:t>
            </a:r>
            <a:r>
              <a:rPr lang="en-US" sz="2000" b="1" dirty="0">
                <a:solidFill>
                  <a:srgbClr val="000000"/>
                </a:solidFill>
                <a:latin typeface="Geneva" charset="0"/>
                <a:cs typeface="+mn-cs"/>
              </a:rPr>
              <a:t>overall. </a:t>
            </a:r>
          </a:p>
          <a:p>
            <a:pPr>
              <a:buFontTx/>
              <a:buChar char="•"/>
              <a:defRPr/>
            </a:pPr>
            <a:endParaRPr lang="en-US" sz="2000" b="1" dirty="0">
              <a:solidFill>
                <a:srgbClr val="000000"/>
              </a:solidFill>
              <a:latin typeface="Geneva" charset="0"/>
              <a:cs typeface="+mn-cs"/>
            </a:endParaRPr>
          </a:p>
          <a:p>
            <a:pPr>
              <a:buFontTx/>
              <a:buChar char="•"/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Geneva" charset="0"/>
                <a:cs typeface="+mn-cs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Geneva" charset="0"/>
                <a:cs typeface="+mn-cs"/>
              </a:rPr>
              <a:t>Largest </a:t>
            </a:r>
            <a:r>
              <a:rPr lang="en-US" sz="2000" b="1" dirty="0">
                <a:solidFill>
                  <a:srgbClr val="FF0000"/>
                </a:solidFill>
                <a:latin typeface="Geneva" charset="0"/>
                <a:cs typeface="+mn-cs"/>
              </a:rPr>
              <a:t>cities </a:t>
            </a:r>
            <a:r>
              <a:rPr lang="en-US" sz="2000" b="1" dirty="0">
                <a:solidFill>
                  <a:srgbClr val="000000"/>
                </a:solidFill>
                <a:latin typeface="Geneva" charset="0"/>
                <a:cs typeface="+mn-cs"/>
              </a:rPr>
              <a:t>most </a:t>
            </a:r>
            <a:r>
              <a:rPr lang="en-US" sz="2000" b="1" dirty="0">
                <a:solidFill>
                  <a:srgbClr val="FF0000"/>
                </a:solidFill>
                <a:latin typeface="Geneva" charset="0"/>
                <a:cs typeface="+mn-cs"/>
              </a:rPr>
              <a:t>educated region </a:t>
            </a:r>
            <a:r>
              <a:rPr lang="en-US" sz="2000" b="1" dirty="0">
                <a:solidFill>
                  <a:srgbClr val="000000"/>
                </a:solidFill>
                <a:latin typeface="Geneva" charset="0"/>
                <a:cs typeface="+mn-cs"/>
              </a:rPr>
              <a:t>and </a:t>
            </a:r>
            <a:r>
              <a:rPr lang="en-US" sz="2000" b="1" dirty="0">
                <a:solidFill>
                  <a:srgbClr val="FF0000"/>
                </a:solidFill>
                <a:latin typeface="Geneva" charset="0"/>
                <a:cs typeface="+mn-cs"/>
              </a:rPr>
              <a:t>richest</a:t>
            </a:r>
            <a:r>
              <a:rPr lang="en-US" sz="2000" b="1" dirty="0">
                <a:solidFill>
                  <a:srgbClr val="000000"/>
                </a:solidFill>
                <a:latin typeface="Geneva" charset="0"/>
                <a:cs typeface="+mn-cs"/>
              </a:rPr>
              <a:t> section with the most </a:t>
            </a:r>
            <a:r>
              <a:rPr lang="en-US" sz="2000" b="1" dirty="0">
                <a:solidFill>
                  <a:srgbClr val="FF0000"/>
                </a:solidFill>
                <a:latin typeface="Geneva" charset="0"/>
                <a:cs typeface="+mn-cs"/>
              </a:rPr>
              <a:t>varied job</a:t>
            </a:r>
            <a:r>
              <a:rPr lang="en-US" sz="2000" b="1" dirty="0">
                <a:solidFill>
                  <a:srgbClr val="000000"/>
                </a:solidFill>
                <a:latin typeface="Geneva" charset="0"/>
                <a:cs typeface="+mn-cs"/>
              </a:rPr>
              <a:t>. </a:t>
            </a:r>
          </a:p>
        </p:txBody>
      </p:sp>
      <p:pic>
        <p:nvPicPr>
          <p:cNvPr id="15364" name="Picture 5" descr="e0TNT302c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67200"/>
            <a:ext cx="28638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Mint's Products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495800"/>
            <a:ext cx="2620963" cy="21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Sterling Piano Compan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88" y="4267200"/>
            <a:ext cx="2794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063" y="0"/>
            <a:ext cx="1531937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  <p:bldP spid="7171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038600"/>
            <a:ext cx="3810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638800" cy="1447800"/>
          </a:xfrm>
        </p:spPr>
        <p:txBody>
          <a:bodyPr/>
          <a:lstStyle/>
          <a:p>
            <a:pPr>
              <a:defRPr/>
            </a:pPr>
            <a:r>
              <a:rPr lang="en-US" sz="6600" b="1" dirty="0" smtClean="0">
                <a:solidFill>
                  <a:srgbClr val="FF0000"/>
                </a:solidFill>
                <a:latin typeface="Bauhaus 93"/>
                <a:cs typeface="Bauhaus 93"/>
              </a:rPr>
              <a:t>Transportation</a:t>
            </a:r>
            <a:endParaRPr lang="en-US" sz="5400" b="1" dirty="0">
              <a:solidFill>
                <a:srgbClr val="FF0000"/>
              </a:solidFill>
              <a:latin typeface="Bauhaus 93"/>
              <a:cs typeface="Bauhaus 93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9525" y="1524000"/>
            <a:ext cx="5114925" cy="48768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  <a:cs typeface="+mn-cs"/>
              </a:rPr>
              <a:t>Improved and built roads,</a:t>
            </a:r>
            <a:r>
              <a:rPr lang="en-US" dirty="0" smtClean="0">
                <a:cs typeface="+mn-cs"/>
              </a:rPr>
              <a:t> 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Steam train </a:t>
            </a:r>
            <a:r>
              <a:rPr lang="en-US" dirty="0" smtClean="0">
                <a:cs typeface="+mn-cs"/>
              </a:rPr>
              <a:t>made travel over land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 faster and cheaper</a:t>
            </a:r>
            <a:r>
              <a:rPr lang="en-US" dirty="0" smtClean="0">
                <a:cs typeface="+mn-cs"/>
              </a:rPr>
              <a:t>. </a:t>
            </a: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 marL="0" indent="0">
              <a:buNone/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  <a:cs typeface="+mn-cs"/>
              </a:rPr>
              <a:t>Faster ships </a:t>
            </a:r>
            <a:r>
              <a:rPr lang="en-US" dirty="0" smtClean="0">
                <a:cs typeface="+mn-cs"/>
              </a:rPr>
              <a:t>were built to 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cross the ocean and River </a:t>
            </a:r>
            <a:r>
              <a:rPr lang="en-US" dirty="0" smtClean="0">
                <a:cs typeface="+mn-cs"/>
              </a:rPr>
              <a:t>travel forced states to build more 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canals</a:t>
            </a:r>
            <a:r>
              <a:rPr lang="en-US" dirty="0" smtClean="0">
                <a:cs typeface="+mn-cs"/>
              </a:rPr>
              <a:t>. 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0"/>
            <a:ext cx="3581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150" y="2438400"/>
            <a:ext cx="3657600" cy="23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0"/>
            <a:ext cx="33337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4419600" cy="1143000"/>
          </a:xfrm>
        </p:spPr>
        <p:txBody>
          <a:bodyPr/>
          <a:lstStyle/>
          <a:p>
            <a:pPr>
              <a:defRPr/>
            </a:pPr>
            <a:r>
              <a:rPr lang="en-US" sz="6600" dirty="0" smtClean="0">
                <a:solidFill>
                  <a:srgbClr val="FF0000"/>
                </a:solidFill>
                <a:latin typeface="Bauhaus 93"/>
                <a:cs typeface="Bauhaus 93"/>
              </a:rPr>
              <a:t>Society</a:t>
            </a:r>
            <a:endParaRPr lang="en-US" dirty="0">
              <a:solidFill>
                <a:srgbClr val="FF0000"/>
              </a:solidFill>
              <a:latin typeface="Bauhaus 93"/>
              <a:cs typeface="Bauhaus 93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86000"/>
            <a:ext cx="7772400" cy="43434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New </a:t>
            </a:r>
            <a:r>
              <a:rPr lang="en-US" dirty="0" smtClean="0">
                <a:solidFill>
                  <a:srgbClr val="FF0000"/>
                </a:solidFill>
              </a:rPr>
              <a:t>factories create jobs </a:t>
            </a:r>
            <a:r>
              <a:rPr lang="en-US" dirty="0" smtClean="0"/>
              <a:t>BUT also </a:t>
            </a:r>
            <a:r>
              <a:rPr lang="en-US" dirty="0" smtClean="0">
                <a:solidFill>
                  <a:srgbClr val="FF0000"/>
                </a:solidFill>
              </a:rPr>
              <a:t>put crafts people out of work,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Textile mills </a:t>
            </a:r>
            <a:r>
              <a:rPr lang="en-US" dirty="0" smtClean="0"/>
              <a:t>made </a:t>
            </a:r>
            <a:r>
              <a:rPr lang="en-US" dirty="0" smtClean="0">
                <a:solidFill>
                  <a:srgbClr val="FF0000"/>
                </a:solidFill>
              </a:rPr>
              <a:t>cloth used farm girls as workers</a:t>
            </a:r>
            <a:r>
              <a:rPr lang="en-US" dirty="0" smtClean="0"/>
              <a:t>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Inventions helped new job </a:t>
            </a:r>
            <a:r>
              <a:rPr lang="en-US" dirty="0" smtClean="0"/>
              <a:t>grow in north, people used </a:t>
            </a:r>
            <a:r>
              <a:rPr lang="en-US" dirty="0" smtClean="0">
                <a:solidFill>
                  <a:srgbClr val="FF0000"/>
                </a:solidFill>
              </a:rPr>
              <a:t>machines to help with shipping </a:t>
            </a:r>
            <a:r>
              <a:rPr lang="en-US" dirty="0" smtClean="0"/>
              <a:t>(steam engine) and </a:t>
            </a:r>
            <a:r>
              <a:rPr lang="en-US" dirty="0" smtClean="0">
                <a:solidFill>
                  <a:srgbClr val="FF0000"/>
                </a:solidFill>
              </a:rPr>
              <a:t>farming</a:t>
            </a:r>
            <a:r>
              <a:rPr lang="en-US" dirty="0" smtClean="0"/>
              <a:t> (mechanical reaper)</a:t>
            </a:r>
          </a:p>
          <a:p>
            <a:pPr>
              <a:defRPr/>
            </a:pPr>
            <a:endParaRPr lang="en-US" dirty="0" smtClean="0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15240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47800"/>
            <a:ext cx="13525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447800"/>
            <a:ext cx="10922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3363"/>
            <a:ext cx="7772400" cy="1219200"/>
          </a:xfrm>
        </p:spPr>
        <p:txBody>
          <a:bodyPr/>
          <a:lstStyle/>
          <a:p>
            <a:pPr>
              <a:defRPr/>
            </a:pPr>
            <a:r>
              <a:rPr lang="en-US" altLang="en-US" sz="9600" dirty="0" smtClean="0">
                <a:solidFill>
                  <a:srgbClr val="FF3300"/>
                </a:solidFill>
                <a:latin typeface="Bauhaus 93" charset="0"/>
                <a:cs typeface="+mj-cs"/>
              </a:rPr>
              <a:t>The South</a:t>
            </a:r>
            <a:endParaRPr lang="en-US" altLang="en-US" dirty="0" smtClean="0">
              <a:cs typeface="+mj-cs"/>
            </a:endParaRPr>
          </a:p>
        </p:txBody>
      </p:sp>
      <p:pic>
        <p:nvPicPr>
          <p:cNvPr id="4105" name="Picture 9" descr="Thressing Machine                                              00001731G's Powerbook                  ABA78158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71600"/>
            <a:ext cx="4267200" cy="27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 descr="Slaves in the Field.PICT                                       00001731G's Powerbook                  ABA78158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4343400" cy="2621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 descr=" Farm1.jpg                                                      00001731G's Powerbook                  ABA78158: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038600"/>
            <a:ext cx="4140072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3" descr="Plantation Residence.jpg                                       00001731G's Powerbook                  ABA78158: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1" y="4191000"/>
            <a:ext cx="4013842" cy="2638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4">
            <a:hlinkClick r:id="" action="ppaction://media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00" y="64516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2667000"/>
            <a:ext cx="2540000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6096000" cy="1143000"/>
          </a:xfrm>
        </p:spPr>
        <p:txBody>
          <a:bodyPr/>
          <a:lstStyle/>
          <a:p>
            <a:pPr algn="r">
              <a:defRPr/>
            </a:pPr>
            <a:r>
              <a:rPr lang="en-US" sz="6000" dirty="0" smtClean="0">
                <a:solidFill>
                  <a:srgbClr val="FF0000"/>
                </a:solidFill>
                <a:latin typeface="Bauhaus 93"/>
                <a:cs typeface="Bauhaus 93"/>
              </a:rPr>
              <a:t>Geography</a:t>
            </a:r>
            <a:endParaRPr lang="en-US" sz="6000" dirty="0">
              <a:solidFill>
                <a:srgbClr val="FF0000"/>
              </a:solidFill>
              <a:latin typeface="Bauhaus 93"/>
              <a:cs typeface="Bauhaus 93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6934200" cy="495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Mild winters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hot/humid summers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long growing season</a:t>
            </a:r>
            <a:r>
              <a:rPr lang="en-US" dirty="0" smtClean="0"/>
              <a:t>. </a:t>
            </a:r>
            <a:r>
              <a:rPr lang="en-US" dirty="0" smtClean="0">
                <a:solidFill>
                  <a:srgbClr val="FF0000"/>
                </a:solidFill>
              </a:rPr>
              <a:t>Soil ideal for growing</a:t>
            </a:r>
            <a:r>
              <a:rPr lang="en-US" dirty="0" smtClean="0"/>
              <a:t> rice/sugar/indigo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Fishing</a:t>
            </a:r>
            <a:r>
              <a:rPr lang="en-US" dirty="0" smtClean="0"/>
              <a:t> and other </a:t>
            </a:r>
            <a:r>
              <a:rPr lang="en-US" dirty="0" smtClean="0">
                <a:solidFill>
                  <a:srgbClr val="FF0000"/>
                </a:solidFill>
              </a:rPr>
              <a:t>water activities were popular</a:t>
            </a:r>
            <a:r>
              <a:rPr lang="en-US" dirty="0" smtClean="0"/>
              <a:t>. Few mountains and forests used for lumber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Broad, flat rivers </a:t>
            </a:r>
            <a:r>
              <a:rPr lang="en-US" dirty="0" smtClean="0"/>
              <a:t>used as </a:t>
            </a:r>
            <a:r>
              <a:rPr lang="en-US" dirty="0" smtClean="0">
                <a:solidFill>
                  <a:srgbClr val="FF0000"/>
                </a:solidFill>
              </a:rPr>
              <a:t>“highways”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379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325" y="0"/>
            <a:ext cx="1727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19050"/>
            <a:ext cx="4065588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CC9900"/>
            </a:gs>
            <a:gs pos="100000">
              <a:srgbClr val="DFBF5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28600" y="0"/>
            <a:ext cx="4495800" cy="1219200"/>
          </a:xfrm>
        </p:spPr>
        <p:txBody>
          <a:bodyPr/>
          <a:lstStyle/>
          <a:p>
            <a:pPr>
              <a:defRPr/>
            </a:pPr>
            <a:r>
              <a:rPr lang="en-US" altLang="en-US" sz="7200" dirty="0" smtClean="0">
                <a:solidFill>
                  <a:srgbClr val="FF3300"/>
                </a:solidFill>
                <a:latin typeface="Bauhaus 93" charset="0"/>
                <a:cs typeface="+mj-cs"/>
              </a:rPr>
              <a:t>Economy</a:t>
            </a:r>
            <a:endParaRPr lang="en-US" altLang="en-US" sz="3200" dirty="0" smtClean="0">
              <a:cs typeface="+mj-cs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108450" y="228600"/>
            <a:ext cx="50292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n-US" b="1" dirty="0">
                <a:solidFill>
                  <a:srgbClr val="FF0000"/>
                </a:solidFill>
                <a:latin typeface="Geneva" charset="0"/>
                <a:cs typeface="+mn-cs"/>
              </a:rPr>
              <a:t>S</a:t>
            </a:r>
            <a:r>
              <a:rPr lang="en-US" b="1" dirty="0" smtClean="0">
                <a:solidFill>
                  <a:srgbClr val="FF0000"/>
                </a:solidFill>
                <a:latin typeface="Geneva" charset="0"/>
                <a:cs typeface="+mn-cs"/>
              </a:rPr>
              <a:t>lavery </a:t>
            </a:r>
            <a:r>
              <a:rPr lang="en-US" b="1" dirty="0">
                <a:solidFill>
                  <a:srgbClr val="FF0000"/>
                </a:solidFill>
                <a:latin typeface="Geneva" charset="0"/>
                <a:cs typeface="+mn-cs"/>
              </a:rPr>
              <a:t>was legal</a:t>
            </a:r>
            <a:r>
              <a:rPr lang="en-US" b="1" dirty="0">
                <a:solidFill>
                  <a:srgbClr val="000000"/>
                </a:solidFill>
                <a:latin typeface="Geneva" charset="0"/>
                <a:cs typeface="+mn-cs"/>
              </a:rPr>
              <a:t>, and farmers used </a:t>
            </a:r>
            <a:r>
              <a:rPr lang="en-US" b="1" dirty="0">
                <a:solidFill>
                  <a:srgbClr val="FF0000"/>
                </a:solidFill>
                <a:latin typeface="Geneva" charset="0"/>
                <a:cs typeface="+mn-cs"/>
              </a:rPr>
              <a:t>slave labor to grow Cotton &amp; tobacco</a:t>
            </a:r>
            <a:r>
              <a:rPr lang="en-US" b="1" dirty="0">
                <a:solidFill>
                  <a:srgbClr val="000000"/>
                </a:solidFill>
                <a:latin typeface="Geneva" charset="0"/>
                <a:cs typeface="+mn-cs"/>
              </a:rPr>
              <a:t> as their main crop. </a:t>
            </a:r>
          </a:p>
          <a:p>
            <a:pPr>
              <a:buFontTx/>
              <a:buChar char="•"/>
              <a:defRPr/>
            </a:pPr>
            <a:endParaRPr lang="en-US" b="1" dirty="0">
              <a:solidFill>
                <a:srgbClr val="000000"/>
              </a:solidFill>
              <a:latin typeface="Geneva" charset="0"/>
              <a:cs typeface="+mn-cs"/>
            </a:endParaRPr>
          </a:p>
          <a:p>
            <a:pPr>
              <a:buFontTx/>
              <a:buChar char="•"/>
              <a:defRPr/>
            </a:pPr>
            <a:r>
              <a:rPr lang="en-US" b="1" dirty="0">
                <a:solidFill>
                  <a:srgbClr val="FF0000"/>
                </a:solidFill>
                <a:latin typeface="Geneva" charset="0"/>
                <a:cs typeface="+mn-cs"/>
              </a:rPr>
              <a:t>Large planters </a:t>
            </a:r>
            <a:r>
              <a:rPr lang="en-US" b="1" dirty="0">
                <a:solidFill>
                  <a:srgbClr val="000000"/>
                </a:solidFill>
                <a:latin typeface="Geneva" charset="0"/>
                <a:cs typeface="+mn-cs"/>
              </a:rPr>
              <a:t>were the most </a:t>
            </a:r>
            <a:r>
              <a:rPr lang="en-US" b="1" dirty="0" smtClean="0">
                <a:solidFill>
                  <a:srgbClr val="FF0000"/>
                </a:solidFill>
                <a:latin typeface="Geneva" charset="0"/>
                <a:cs typeface="+mn-cs"/>
              </a:rPr>
              <a:t>influential</a:t>
            </a:r>
          </a:p>
          <a:p>
            <a:pPr>
              <a:buFontTx/>
              <a:buChar char="•"/>
              <a:defRPr/>
            </a:pPr>
            <a:endParaRPr lang="en-US" b="1" dirty="0">
              <a:solidFill>
                <a:srgbClr val="FF0000"/>
              </a:solidFill>
              <a:latin typeface="Geneva" charset="0"/>
              <a:cs typeface="+mn-cs"/>
            </a:endParaRPr>
          </a:p>
          <a:p>
            <a:pPr>
              <a:buFontTx/>
              <a:buChar char="•"/>
              <a:defRPr/>
            </a:pPr>
            <a:endParaRPr lang="en-US" b="1" dirty="0">
              <a:solidFill>
                <a:srgbClr val="000000"/>
              </a:solidFill>
              <a:latin typeface="Geneva" charset="0"/>
              <a:cs typeface="+mn-cs"/>
            </a:endParaRPr>
          </a:p>
          <a:p>
            <a:pPr>
              <a:buFontTx/>
              <a:buChar char="•"/>
              <a:defRPr/>
            </a:pPr>
            <a:r>
              <a:rPr lang="en-US" b="1" dirty="0">
                <a:solidFill>
                  <a:srgbClr val="000000"/>
                </a:solidFill>
                <a:latin typeface="Geneva" charset="0"/>
                <a:cs typeface="+mn-cs"/>
              </a:rPr>
              <a:t>The had </a:t>
            </a:r>
            <a:r>
              <a:rPr lang="en-US" b="1" dirty="0">
                <a:solidFill>
                  <a:srgbClr val="FF0000"/>
                </a:solidFill>
                <a:latin typeface="Geneva" charset="0"/>
                <a:cs typeface="+mn-cs"/>
              </a:rPr>
              <a:t>few schools</a:t>
            </a:r>
            <a:r>
              <a:rPr lang="en-US" b="1" dirty="0">
                <a:solidFill>
                  <a:srgbClr val="000000"/>
                </a:solidFill>
                <a:latin typeface="Geneva" charset="0"/>
                <a:cs typeface="+mn-cs"/>
              </a:rPr>
              <a:t>, people were </a:t>
            </a:r>
            <a:r>
              <a:rPr lang="en-US" b="1" dirty="0">
                <a:solidFill>
                  <a:srgbClr val="FF0000"/>
                </a:solidFill>
                <a:latin typeface="Geneva" charset="0"/>
                <a:cs typeface="+mn-cs"/>
              </a:rPr>
              <a:t>largely uneducated</a:t>
            </a:r>
            <a:r>
              <a:rPr lang="en-US" b="1" dirty="0">
                <a:solidFill>
                  <a:srgbClr val="000000"/>
                </a:solidFill>
                <a:latin typeface="Geneva" charset="0"/>
                <a:cs typeface="+mn-cs"/>
              </a:rPr>
              <a:t>.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36195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A collage of photos from the film SLAVERY AND THE MAKING OF AMER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733925"/>
            <a:ext cx="83820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5" grpId="0" build="p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5887</TotalTime>
  <Words>446</Words>
  <Application>Microsoft Macintosh PowerPoint</Application>
  <PresentationFormat>On-screen Show (4:3)</PresentationFormat>
  <Paragraphs>68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Blank Presentation</vt:lpstr>
      <vt:lpstr>L.O. – Today we will describe the life in the  United States prior to the Civil War. </vt:lpstr>
      <vt:lpstr>Northeast</vt:lpstr>
      <vt:lpstr>Geography</vt:lpstr>
      <vt:lpstr>Economy</vt:lpstr>
      <vt:lpstr>Transportation</vt:lpstr>
      <vt:lpstr>Society</vt:lpstr>
      <vt:lpstr>The South</vt:lpstr>
      <vt:lpstr>Geography</vt:lpstr>
      <vt:lpstr>Economy</vt:lpstr>
      <vt:lpstr>Transportation</vt:lpstr>
      <vt:lpstr>Society</vt:lpstr>
      <vt:lpstr>The West</vt:lpstr>
      <vt:lpstr>WEST</vt:lpstr>
      <vt:lpstr>WEST</vt:lpstr>
      <vt:lpstr>WEST</vt:lpstr>
      <vt:lpstr>WEST</vt:lpstr>
      <vt:lpstr>WEST</vt:lpstr>
      <vt:lpstr>WEST</vt:lpstr>
      <vt:lpstr>WEST</vt:lpstr>
    </vt:vector>
  </TitlesOfParts>
  <Company>Dale Junior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Sectionalism</dc:title>
  <dc:creator>Robert Gaudette</dc:creator>
  <cp:lastModifiedBy>MVWSD</cp:lastModifiedBy>
  <cp:revision>45</cp:revision>
  <dcterms:created xsi:type="dcterms:W3CDTF">2000-03-07T04:06:57Z</dcterms:created>
  <dcterms:modified xsi:type="dcterms:W3CDTF">2016-03-07T17:19:22Z</dcterms:modified>
</cp:coreProperties>
</file>