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71" r:id="rId14"/>
    <p:sldId id="267" r:id="rId15"/>
    <p:sldId id="268" r:id="rId16"/>
    <p:sldId id="269"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9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0C6C12-7CF0-4CAF-9F0D-B45255AABB3E}" type="datetimeFigureOut">
              <a:rPr lang="en-US" smtClean="0"/>
              <a:pPr/>
              <a:t>2/1/16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A2C63-60FC-4C45-A91D-A87A6D93A36D}" type="slidenum">
              <a:rPr lang="en-US" smtClean="0"/>
              <a:pPr/>
              <a:t>‹#›</a:t>
            </a:fld>
            <a:endParaRPr lang="en-US"/>
          </a:p>
        </p:txBody>
      </p:sp>
    </p:spTree>
    <p:extLst>
      <p:ext uri="{BB962C8B-B14F-4D97-AF65-F5344CB8AC3E}">
        <p14:creationId xmlns:p14="http://schemas.microsoft.com/office/powerpoint/2010/main" val="1326317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9" Type="http://schemas.openxmlformats.org/officeDocument/2006/relationships/hyperlink" Target="http://en.wikipedia.org/wiki/United_States_Senate" TargetMode="External"/><Relationship Id="rId20" Type="http://schemas.openxmlformats.org/officeDocument/2006/relationships/hyperlink" Target="http://en.wikipedia.org/wiki/Secretary_of_War" TargetMode="External"/><Relationship Id="rId21" Type="http://schemas.openxmlformats.org/officeDocument/2006/relationships/hyperlink" Target="http://en.wikipedia.org/wiki/Jefferson_Davis" TargetMode="External"/><Relationship Id="rId22" Type="http://schemas.openxmlformats.org/officeDocument/2006/relationships/hyperlink" Target="http://en.wikipedia.org/wiki/Gadsden_Purchase%23cite_note-2" TargetMode="External"/><Relationship Id="rId23" Type="http://schemas.openxmlformats.org/officeDocument/2006/relationships/hyperlink" Target="http://en.wikipedia.org/wiki/American_Civil_War" TargetMode="External"/><Relationship Id="rId10" Type="http://schemas.openxmlformats.org/officeDocument/2006/relationships/hyperlink" Target="http://en.wikipedia.org/wiki/United_States_President" TargetMode="External"/><Relationship Id="rId11" Type="http://schemas.openxmlformats.org/officeDocument/2006/relationships/hyperlink" Target="http://en.wikipedia.org/wiki/Franklin_Pierce" TargetMode="External"/><Relationship Id="rId12" Type="http://schemas.openxmlformats.org/officeDocument/2006/relationships/hyperlink" Target="http://en.wikipedia.org/wiki/Contiguous_United_States" TargetMode="External"/><Relationship Id="rId13" Type="http://schemas.openxmlformats.org/officeDocument/2006/relationships/hyperlink" Target="http://en.wikipedia.org/wiki/Scotland" TargetMode="External"/><Relationship Id="rId14" Type="http://schemas.openxmlformats.org/officeDocument/2006/relationships/hyperlink" Target="http://en.wikipedia.org/wiki/Gila_River" TargetMode="External"/><Relationship Id="rId15" Type="http://schemas.openxmlformats.org/officeDocument/2006/relationships/hyperlink" Target="http://en.wikipedia.org/wiki/Rio_Grande" TargetMode="External"/><Relationship Id="rId16" Type="http://schemas.openxmlformats.org/officeDocument/2006/relationships/hyperlink" Target="http://en.wikipedia.org/wiki/Transcontinental_railroad" TargetMode="External"/><Relationship Id="rId17" Type="http://schemas.openxmlformats.org/officeDocument/2006/relationships/hyperlink" Target="http://en.wikipedia.org/wiki/Treaty_of_Guadalupe_Hidalgo" TargetMode="External"/><Relationship Id="rId18" Type="http://schemas.openxmlformats.org/officeDocument/2006/relationships/hyperlink" Target="http://en.wikipedia.org/wiki/Mexican%E2%80%93American_War" TargetMode="External"/><Relationship Id="rId19" Type="http://schemas.openxmlformats.org/officeDocument/2006/relationships/hyperlink" Target="http://en.wikipedia.org/wiki/Mexican_Cession" TargetMode="External"/><Relationship Id="rId1" Type="http://schemas.openxmlformats.org/officeDocument/2006/relationships/notesMaster" Target="../notesMasters/notesMaster1.xml"/><Relationship Id="rId2" Type="http://schemas.openxmlformats.org/officeDocument/2006/relationships/slide" Target="../slides/slide19.xml"/><Relationship Id="rId3" Type="http://schemas.openxmlformats.org/officeDocument/2006/relationships/hyperlink" Target="http://en.wikipedia.org/wiki/Gadsden_Purchase%23cite_note-azstar-1" TargetMode="External"/><Relationship Id="rId4" Type="http://schemas.openxmlformats.org/officeDocument/2006/relationships/hyperlink" Target="http://en.wikipedia.org/wiki/Arizona" TargetMode="External"/><Relationship Id="rId5" Type="http://schemas.openxmlformats.org/officeDocument/2006/relationships/hyperlink" Target="http://en.wikipedia.org/wiki/New_Mexico" TargetMode="External"/><Relationship Id="rId6" Type="http://schemas.openxmlformats.org/officeDocument/2006/relationships/hyperlink" Target="http://en.wikipedia.org/wiki/United_States" TargetMode="External"/><Relationship Id="rId7" Type="http://schemas.openxmlformats.org/officeDocument/2006/relationships/hyperlink" Target="http://en.wikipedia.org/wiki/James_Gadsden" TargetMode="External"/><Relationship Id="rId8" Type="http://schemas.openxmlformats.org/officeDocument/2006/relationships/hyperlink" Target="http://en.wikipedia.org/wiki/Mexico"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0" Type="http://schemas.openxmlformats.org/officeDocument/2006/relationships/hyperlink" Target="http://en.wikipedia.org/wiki/Treaty_of_1818%23cite_note-Canado-American_Treaties_Text-2" TargetMode="External"/><Relationship Id="rId21" Type="http://schemas.openxmlformats.org/officeDocument/2006/relationships/hyperlink" Target="http://en.wikipedia.org/wiki/Treaty_of_1818%23cite_note-Canado-American_Treaties_Summary-3" TargetMode="External"/><Relationship Id="rId22" Type="http://schemas.openxmlformats.org/officeDocument/2006/relationships/hyperlink" Target="http://en.wikipedia.org/wiki/Newfoundland_(island)" TargetMode="External"/><Relationship Id="rId23" Type="http://schemas.openxmlformats.org/officeDocument/2006/relationships/hyperlink" Target="http://en.wikipedia.org/wiki/Labrador" TargetMode="External"/><Relationship Id="rId24" Type="http://schemas.openxmlformats.org/officeDocument/2006/relationships/hyperlink" Target="http://en.wikipedia.org/wiki/British_North_America" TargetMode="External"/><Relationship Id="rId25" Type="http://schemas.openxmlformats.org/officeDocument/2006/relationships/hyperlink" Target="http://en.wikipedia.org/wiki/Northwestern_point_of_the_Lake_of_the_Woods" TargetMode="External"/><Relationship Id="rId26" Type="http://schemas.openxmlformats.org/officeDocument/2006/relationships/hyperlink" Target="http://en.wikipedia.org/wiki/Lake_of_the_Woods" TargetMode="External"/><Relationship Id="rId27" Type="http://schemas.openxmlformats.org/officeDocument/2006/relationships/hyperlink" Target="http://en.wikipedia.org/wiki/Treaty_of_Paris_(1783)" TargetMode="External"/><Relationship Id="rId28" Type="http://schemas.openxmlformats.org/officeDocument/2006/relationships/hyperlink" Target="http://en.wikipedia.org/wiki/American_Revolutionary_War" TargetMode="External"/><Relationship Id="rId29" Type="http://schemas.openxmlformats.org/officeDocument/2006/relationships/hyperlink" Target="http://en.wikipedia.org/wiki/Mississippi_River" TargetMode="External"/><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en.wikipedia.org/wiki/United_States_of_America" TargetMode="External"/><Relationship Id="rId4" Type="http://schemas.openxmlformats.org/officeDocument/2006/relationships/hyperlink" Target="http://en.wikipedia.org/wiki/United_Kingdom_of_Great_Britain_and_Ireland" TargetMode="External"/><Relationship Id="rId5" Type="http://schemas.openxmlformats.org/officeDocument/2006/relationships/hyperlink" Target="http://en.wikipedia.org/wiki/United_States" TargetMode="External"/><Relationship Id="rId30" Type="http://schemas.openxmlformats.org/officeDocument/2006/relationships/hyperlink" Target="http://en.wikipedia.org/wiki/Northwest_Angle" TargetMode="External"/><Relationship Id="rId31" Type="http://schemas.openxmlformats.org/officeDocument/2006/relationships/hyperlink" Target="http://en.wikipedia.org/wiki/Minnesota" TargetMode="External"/><Relationship Id="rId32" Type="http://schemas.openxmlformats.org/officeDocument/2006/relationships/hyperlink" Target="http://en.wikipedia.org/wiki/Alaska" TargetMode="External"/><Relationship Id="rId9" Type="http://schemas.openxmlformats.org/officeDocument/2006/relationships/hyperlink" Target="http://en.wikipedia.org/wiki/New_Caledonia_(Canada)" TargetMode="External"/><Relationship Id="rId6" Type="http://schemas.openxmlformats.org/officeDocument/2006/relationships/hyperlink" Target="http://en.wikipedia.org/wiki/Oregon_Country" TargetMode="External"/><Relationship Id="rId7" Type="http://schemas.openxmlformats.org/officeDocument/2006/relationships/hyperlink" Target="http://en.wikipedia.org/wiki/Columbia_District" TargetMode="External"/><Relationship Id="rId8" Type="http://schemas.openxmlformats.org/officeDocument/2006/relationships/hyperlink" Target="http://en.wikipedia.org/wiki/Hudson's_Bay_Company" TargetMode="External"/><Relationship Id="rId33" Type="http://schemas.openxmlformats.org/officeDocument/2006/relationships/hyperlink" Target="http://en.wikipedia.org/w/index.php?title=Anglo-American_Convention_of_1815&amp;action=edit&amp;redlink=1" TargetMode="External"/><Relationship Id="rId34" Type="http://schemas.openxmlformats.org/officeDocument/2006/relationships/hyperlink" Target="http://en.wikipedia.org/wiki/Treaty_of_Ghent" TargetMode="External"/><Relationship Id="rId35" Type="http://schemas.openxmlformats.org/officeDocument/2006/relationships/hyperlink" Target="http://en.wikipedia.org/wiki/War_of_1812" TargetMode="External"/><Relationship Id="rId36" Type="http://schemas.openxmlformats.org/officeDocument/2006/relationships/hyperlink" Target="http://en.wikipedia.org/wiki/Slavery_in_Colonial_America" TargetMode="External"/><Relationship Id="rId10" Type="http://schemas.openxmlformats.org/officeDocument/2006/relationships/hyperlink" Target="http://en.wikipedia.org/wiki/Continental_United_States" TargetMode="External"/><Relationship Id="rId11" Type="http://schemas.openxmlformats.org/officeDocument/2006/relationships/hyperlink" Target="http://en.wikipedia.org/wiki/Territory_of_Louisiana" TargetMode="External"/><Relationship Id="rId12" Type="http://schemas.openxmlformats.org/officeDocument/2006/relationships/hyperlink" Target="http://en.wikipedia.org/wiki/49th_parallel_north" TargetMode="External"/><Relationship Id="rId13" Type="http://schemas.openxmlformats.org/officeDocument/2006/relationships/hyperlink" Target="http://en.wikipedia.org/wiki/Milk_River_(Montana-Alberta)" TargetMode="External"/><Relationship Id="rId14" Type="http://schemas.openxmlformats.org/officeDocument/2006/relationships/hyperlink" Target="http://en.wikipedia.org/wiki/Alberta" TargetMode="External"/><Relationship Id="rId15" Type="http://schemas.openxmlformats.org/officeDocument/2006/relationships/hyperlink" Target="http://en.wikipedia.org/wiki/Rupert's_Land" TargetMode="External"/><Relationship Id="rId16" Type="http://schemas.openxmlformats.org/officeDocument/2006/relationships/hyperlink" Target="http://en.wikipedia.org/wiki/Rocky_Mountains" TargetMode="External"/><Relationship Id="rId17" Type="http://schemas.openxmlformats.org/officeDocument/2006/relationships/hyperlink" Target="http://en.wikipedia.org/wiki/Red_River_Colony" TargetMode="External"/><Relationship Id="rId18" Type="http://schemas.openxmlformats.org/officeDocument/2006/relationships/hyperlink" Target="http://en.wikipedia.org/wiki/Treaty_of_1818%23cite_note-US_Treaties_in_Force_2005-0" TargetMode="External"/><Relationship Id="rId19" Type="http://schemas.openxmlformats.org/officeDocument/2006/relationships/hyperlink" Target="http://en.wikipedia.org/wiki/Treaty_of_1818%23cite_note-International_Law_Reports-1"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1" Type="http://schemas.openxmlformats.org/officeDocument/2006/relationships/hyperlink" Target="http://en.wikipedia.org/wiki/Pinckney's_Treaty" TargetMode="External"/><Relationship Id="rId12" Type="http://schemas.openxmlformats.org/officeDocument/2006/relationships/hyperlink" Target="http://en.wikipedia.org/wiki/Spanish_Florida" TargetMode="External"/><Relationship Id="rId13" Type="http://schemas.openxmlformats.org/officeDocument/2006/relationships/hyperlink" Target="http://en.wikipedia.org/wiki/Gulf_of_Mexico" TargetMode="External"/><Relationship Id="rId14" Type="http://schemas.openxmlformats.org/officeDocument/2006/relationships/hyperlink" Target="http://en.wikipedia.org/wiki/32nd_parallel_north" TargetMode="External"/><Relationship Id="rId15" Type="http://schemas.openxmlformats.org/officeDocument/2006/relationships/hyperlink" Target="http://en.wikipedia.org/wiki/Red_River_(Mississippi_watershed)" TargetMode="External"/><Relationship Id="rId16" Type="http://schemas.openxmlformats.org/officeDocument/2006/relationships/hyperlink" Target="http://en.wikipedia.org/wiki/100th_meridian_west" TargetMode="External"/><Relationship Id="rId17" Type="http://schemas.openxmlformats.org/officeDocument/2006/relationships/hyperlink" Target="http://en.wikipedia.org/wiki/Arkansas_River" TargetMode="External"/><Relationship Id="rId18" Type="http://schemas.openxmlformats.org/officeDocument/2006/relationships/hyperlink" Target="http://en.wikipedia.org/wiki/42nd_parallel_north" TargetMode="External"/><Relationship Id="rId19" Type="http://schemas.openxmlformats.org/officeDocument/2006/relationships/hyperlink" Target="http://en.wikipedia.org/wiki/John_C._Fr%C3%A9mont" TargetMode="External"/><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en.wikipedia.org/wiki/John_Quincy_Adams" TargetMode="External"/><Relationship Id="rId4" Type="http://schemas.openxmlformats.org/officeDocument/2006/relationships/hyperlink" Target="http://en.wikipedia.org/wiki/Adams%E2%80%93On%C3%ADs_Treaty%23cite_note-7" TargetMode="External"/><Relationship Id="rId5" Type="http://schemas.openxmlformats.org/officeDocument/2006/relationships/hyperlink" Target="http://en.wikipedia.org/wiki/East_Florida" TargetMode="External"/><Relationship Id="rId6" Type="http://schemas.openxmlformats.org/officeDocument/2006/relationships/hyperlink" Target="http://en.wikipedia.org/wiki/West_Florida" TargetMode="External"/><Relationship Id="rId7" Type="http://schemas.openxmlformats.org/officeDocument/2006/relationships/hyperlink" Target="http://en.wikipedia.org/wiki/Mexico" TargetMode="External"/><Relationship Id="rId8" Type="http://schemas.openxmlformats.org/officeDocument/2006/relationships/hyperlink" Target="http://en.wikipedia.org/wiki/Louisiana_Purchase" TargetMode="External"/><Relationship Id="rId9" Type="http://schemas.openxmlformats.org/officeDocument/2006/relationships/hyperlink" Target="http://en.wikipedia.org/wiki/Oregon_Country" TargetMode="External"/><Relationship Id="rId10" Type="http://schemas.openxmlformats.org/officeDocument/2006/relationships/hyperlink" Target="http://en.wikipedia.org/wiki/Adams%E2%80%93On%C3%ADs_Treaty%23cite_note-8"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The </a:t>
            </a:r>
            <a:r>
              <a:rPr lang="en-US" b="1" dirty="0" smtClean="0"/>
              <a:t>Gadsden Purchase</a:t>
            </a:r>
            <a:r>
              <a:rPr lang="en-US" dirty="0" smtClean="0"/>
              <a:t> (known as </a:t>
            </a:r>
            <a:r>
              <a:rPr lang="en-US" i="1" dirty="0" err="1" smtClean="0"/>
              <a:t>Venta</a:t>
            </a:r>
            <a:r>
              <a:rPr lang="en-US" i="1" dirty="0" smtClean="0"/>
              <a:t> de La Mesilla</a:t>
            </a:r>
            <a:r>
              <a:rPr lang="en-US" dirty="0" smtClean="0"/>
              <a:t>, or "Sale of La Mesilla", in Mexico</a:t>
            </a:r>
            <a:r>
              <a:rPr lang="en-US" baseline="30000" dirty="0" smtClean="0">
                <a:hlinkClick r:id="rId3"/>
              </a:rPr>
              <a:t>[2]</a:t>
            </a:r>
            <a:r>
              <a:rPr lang="en-US" dirty="0" smtClean="0"/>
              <a:t>) is a 29,670-square-mile (76,800 km</a:t>
            </a:r>
            <a:r>
              <a:rPr lang="en-US" baseline="30000" dirty="0" smtClean="0"/>
              <a:t>2</a:t>
            </a:r>
            <a:r>
              <a:rPr lang="en-US" dirty="0" smtClean="0"/>
              <a:t>) region of present-day southern </a:t>
            </a:r>
            <a:r>
              <a:rPr lang="en-US" dirty="0" smtClean="0">
                <a:hlinkClick r:id="rId4"/>
              </a:rPr>
              <a:t>Arizona</a:t>
            </a:r>
            <a:r>
              <a:rPr lang="en-US" dirty="0" smtClean="0"/>
              <a:t> and southwestern </a:t>
            </a:r>
            <a:r>
              <a:rPr lang="en-US" dirty="0" smtClean="0">
                <a:hlinkClick r:id="rId5"/>
              </a:rPr>
              <a:t>New Mexico</a:t>
            </a:r>
            <a:r>
              <a:rPr lang="en-US" dirty="0" smtClean="0"/>
              <a:t> that was purchased by the </a:t>
            </a:r>
            <a:r>
              <a:rPr lang="en-US" dirty="0" smtClean="0">
                <a:hlinkClick r:id="rId6"/>
              </a:rPr>
              <a:t>United States</a:t>
            </a:r>
            <a:r>
              <a:rPr lang="en-US" dirty="0" smtClean="0"/>
              <a:t> in a treaty signed by </a:t>
            </a:r>
            <a:r>
              <a:rPr lang="en-US" dirty="0" smtClean="0">
                <a:hlinkClick r:id="rId7"/>
              </a:rPr>
              <a:t>James Gadsden</a:t>
            </a:r>
            <a:r>
              <a:rPr lang="en-US" dirty="0" smtClean="0"/>
              <a:t>, the American ambassador to </a:t>
            </a:r>
            <a:r>
              <a:rPr lang="en-US" dirty="0" smtClean="0">
                <a:hlinkClick r:id="rId8"/>
              </a:rPr>
              <a:t>Mexico</a:t>
            </a:r>
            <a:r>
              <a:rPr lang="en-US" dirty="0" smtClean="0"/>
              <a:t> at the time, on December 30, 1853. It was then ratified, with changes, by the </a:t>
            </a:r>
            <a:r>
              <a:rPr lang="en-US" dirty="0" smtClean="0">
                <a:hlinkClick r:id="rId9" tooltip="United States Senate"/>
              </a:rPr>
              <a:t>U.S. Senate</a:t>
            </a:r>
            <a:r>
              <a:rPr lang="en-US" dirty="0" smtClean="0"/>
              <a:t> on April 25, 1854 and signed by </a:t>
            </a:r>
            <a:r>
              <a:rPr lang="en-US" dirty="0" smtClean="0">
                <a:hlinkClick r:id="rId10" tooltip="United States President"/>
              </a:rPr>
              <a:t>President</a:t>
            </a:r>
            <a:r>
              <a:rPr lang="en-US" dirty="0" smtClean="0"/>
              <a:t> </a:t>
            </a:r>
            <a:r>
              <a:rPr lang="en-US" dirty="0" smtClean="0">
                <a:hlinkClick r:id="rId11"/>
              </a:rPr>
              <a:t>Franklin Pierce</a:t>
            </a:r>
            <a:r>
              <a:rPr lang="en-US" dirty="0" smtClean="0"/>
              <a:t>, with final approval action taken by Mexico on June 8, 1854. The purchase was the last major territorial acquisition in the </a:t>
            </a:r>
            <a:r>
              <a:rPr lang="en-US" dirty="0" smtClean="0">
                <a:hlinkClick r:id="rId12"/>
              </a:rPr>
              <a:t>contiguous United States</a:t>
            </a:r>
            <a:r>
              <a:rPr lang="en-US" dirty="0" smtClean="0"/>
              <a:t>, adding an area the size of </a:t>
            </a:r>
            <a:r>
              <a:rPr lang="en-US" dirty="0" smtClean="0">
                <a:hlinkClick r:id="rId13"/>
              </a:rPr>
              <a:t>Scotland</a:t>
            </a:r>
            <a:r>
              <a:rPr lang="en-US" dirty="0" smtClean="0"/>
              <a:t> to the United States.</a:t>
            </a:r>
          </a:p>
          <a:p>
            <a:r>
              <a:rPr lang="en-US" dirty="0" smtClean="0"/>
              <a:t>The purchase included lands south of the </a:t>
            </a:r>
            <a:r>
              <a:rPr lang="en-US" dirty="0" smtClean="0">
                <a:hlinkClick r:id="rId14"/>
              </a:rPr>
              <a:t>Gila River</a:t>
            </a:r>
            <a:r>
              <a:rPr lang="en-US" dirty="0" smtClean="0"/>
              <a:t> and west of the </a:t>
            </a:r>
            <a:r>
              <a:rPr lang="en-US" dirty="0" smtClean="0">
                <a:hlinkClick r:id="rId15"/>
              </a:rPr>
              <a:t>Rio Grande</a:t>
            </a:r>
            <a:r>
              <a:rPr lang="en-US" dirty="0" smtClean="0"/>
              <a:t>. The Gadsden Purchase was for the purpose of the US's construction of a </a:t>
            </a:r>
            <a:r>
              <a:rPr lang="en-US" dirty="0" smtClean="0">
                <a:hlinkClick r:id="rId16"/>
              </a:rPr>
              <a:t>transcontinental railroad</a:t>
            </a:r>
            <a:r>
              <a:rPr lang="en-US" dirty="0" smtClean="0"/>
              <a:t> along a deep southern route. It was also related to reconciliation of outstanding border issues following the </a:t>
            </a:r>
            <a:r>
              <a:rPr lang="en-US" dirty="0" smtClean="0">
                <a:hlinkClick r:id="rId17"/>
              </a:rPr>
              <a:t>Treaty of Guadalupe Hidalgo</a:t>
            </a:r>
            <a:r>
              <a:rPr lang="en-US" dirty="0" smtClean="0"/>
              <a:t>, which ended the </a:t>
            </a:r>
            <a:r>
              <a:rPr lang="en-US" dirty="0" smtClean="0">
                <a:hlinkClick r:id="rId18"/>
              </a:rPr>
              <a:t>Mexican–American War</a:t>
            </a:r>
            <a:r>
              <a:rPr lang="en-US" dirty="0" smtClean="0"/>
              <a:t> of 1846–48.</a:t>
            </a:r>
          </a:p>
          <a:p>
            <a:r>
              <a:rPr lang="en-US" dirty="0" smtClean="0"/>
              <a:t>As the railroad age progressed, business-oriented Southerners saw that a railroad linking the South with the Pacific Coast would expand trade opportunities. They thought the topography of the southern portion of the </a:t>
            </a:r>
            <a:r>
              <a:rPr lang="en-US" dirty="0" smtClean="0">
                <a:hlinkClick r:id="rId19"/>
              </a:rPr>
              <a:t>Mexican Cession</a:t>
            </a:r>
            <a:r>
              <a:rPr lang="en-US" dirty="0" smtClean="0"/>
              <a:t> was too mountainous to allow a direct route. Projected southern routes tended to run to the north at their eastern ends, which would favor connections with northern railroads and ultimately favor northern seaports. Southerners saw that to avoid the mountains, a route with a southeastern terminus might need to swing south into what was then Mexican territory.</a:t>
            </a:r>
          </a:p>
          <a:p>
            <a:r>
              <a:rPr lang="en-US" dirty="0" smtClean="0"/>
              <a:t>The administration of President Franklin Pierce, strongly influenced by </a:t>
            </a:r>
            <a:r>
              <a:rPr lang="en-US" dirty="0" smtClean="0">
                <a:hlinkClick r:id="rId20" tooltip="Secretary of War"/>
              </a:rPr>
              <a:t>Secretary of War</a:t>
            </a:r>
            <a:r>
              <a:rPr lang="en-US" dirty="0" smtClean="0"/>
              <a:t> </a:t>
            </a:r>
            <a:r>
              <a:rPr lang="en-US" dirty="0" smtClean="0">
                <a:hlinkClick r:id="rId21"/>
              </a:rPr>
              <a:t>Jefferson Davis</a:t>
            </a:r>
            <a:r>
              <a:rPr lang="en-US" dirty="0" smtClean="0"/>
              <a:t>, saw an opportunity to acquire land for the railroad, as well as to acquire significant other territory from northern Mexico.</a:t>
            </a:r>
            <a:r>
              <a:rPr lang="en-US" baseline="30000" dirty="0" smtClean="0">
                <a:hlinkClick r:id="rId22"/>
              </a:rPr>
              <a:t>[3]</a:t>
            </a:r>
            <a:r>
              <a:rPr lang="en-US" dirty="0" smtClean="0"/>
              <a:t> In the end, territory for the railroad was purchased for $10 million ($243,629,630 today), but Mexico balked at any large-scale sale of territory. In the United States, the debate over the treaty became involved in the sectional dispute over slavery, ending progress before the </a:t>
            </a:r>
            <a:r>
              <a:rPr lang="en-US" dirty="0" smtClean="0">
                <a:hlinkClick r:id="rId23"/>
              </a:rPr>
              <a:t>American Civil War</a:t>
            </a:r>
            <a:r>
              <a:rPr lang="en-US" dirty="0" smtClean="0"/>
              <a:t> in the planning or construction of a transcontinental railroad.</a:t>
            </a:r>
            <a:endParaRPr lang="en-US" smtClean="0"/>
          </a:p>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smtClean="0"/>
              <a:t>The </a:t>
            </a:r>
            <a:r>
              <a:rPr lang="en-US" b="1" dirty="0" smtClean="0"/>
              <a:t>Convention respecting fisheries, boundary and the restoration of slaves</a:t>
            </a:r>
            <a:r>
              <a:rPr lang="en-US" dirty="0" smtClean="0"/>
              <a:t> between the </a:t>
            </a:r>
            <a:r>
              <a:rPr lang="en-US" dirty="0" smtClean="0">
                <a:hlinkClick r:id="rId3" tooltip="United States of America"/>
              </a:rPr>
              <a:t>United States of America</a:t>
            </a:r>
            <a:r>
              <a:rPr lang="en-US" dirty="0" smtClean="0"/>
              <a:t> and the </a:t>
            </a:r>
            <a:r>
              <a:rPr lang="en-US" dirty="0" smtClean="0">
                <a:hlinkClick r:id="rId4"/>
              </a:rPr>
              <a:t>United Kingdom of Great Britain and Ireland</a:t>
            </a:r>
            <a:r>
              <a:rPr lang="en-US" dirty="0" smtClean="0"/>
              <a:t>, also known as the </a:t>
            </a:r>
            <a:r>
              <a:rPr lang="en-US" b="1" dirty="0" smtClean="0"/>
              <a:t>London Convention</a:t>
            </a:r>
            <a:r>
              <a:rPr lang="en-US" dirty="0" smtClean="0"/>
              <a:t>, </a:t>
            </a:r>
            <a:r>
              <a:rPr lang="en-US" b="1" dirty="0" smtClean="0"/>
              <a:t>Anglo-American Convention of 1818</a:t>
            </a:r>
            <a:r>
              <a:rPr lang="en-US" dirty="0" smtClean="0"/>
              <a:t>, </a:t>
            </a:r>
            <a:r>
              <a:rPr lang="en-US" b="1" dirty="0" smtClean="0"/>
              <a:t>Convention of 1818</a:t>
            </a:r>
            <a:r>
              <a:rPr lang="en-US" dirty="0" smtClean="0"/>
              <a:t>, or simply the </a:t>
            </a:r>
            <a:r>
              <a:rPr lang="en-US" b="1" dirty="0" smtClean="0"/>
              <a:t>Treaty of 1818</a:t>
            </a:r>
            <a:r>
              <a:rPr lang="en-US" dirty="0" smtClean="0"/>
              <a:t>, was a treaty signed in 1818 between the </a:t>
            </a:r>
            <a:r>
              <a:rPr lang="en-US" dirty="0" smtClean="0">
                <a:hlinkClick r:id="rId5"/>
              </a:rPr>
              <a:t>United States</a:t>
            </a:r>
            <a:r>
              <a:rPr lang="en-US" dirty="0" smtClean="0"/>
              <a:t> and the </a:t>
            </a:r>
            <a:r>
              <a:rPr lang="en-US" dirty="0" smtClean="0">
                <a:hlinkClick r:id="rId4" tooltip="United Kingdom of Great Britain and Ireland"/>
              </a:rPr>
              <a:t>United Kingdom</a:t>
            </a:r>
            <a:r>
              <a:rPr lang="en-US" dirty="0" smtClean="0"/>
              <a:t>. It resolved standing boundary issues between the two nations, and allowed for joint occupation and settlement of the </a:t>
            </a:r>
            <a:r>
              <a:rPr lang="en-US" dirty="0" smtClean="0">
                <a:hlinkClick r:id="rId6"/>
              </a:rPr>
              <a:t>Oregon Country</a:t>
            </a:r>
            <a:r>
              <a:rPr lang="en-US" dirty="0" smtClean="0"/>
              <a:t>, known to the British and in Canadian history as the </a:t>
            </a:r>
            <a:r>
              <a:rPr lang="en-US" dirty="0" smtClean="0">
                <a:hlinkClick r:id="rId7"/>
              </a:rPr>
              <a:t>Columbia District</a:t>
            </a:r>
            <a:r>
              <a:rPr lang="en-US" dirty="0" smtClean="0"/>
              <a:t> of the </a:t>
            </a:r>
            <a:r>
              <a:rPr lang="en-US" dirty="0" smtClean="0">
                <a:hlinkClick r:id="rId8"/>
              </a:rPr>
              <a:t>Hudson's Bay Company</a:t>
            </a:r>
            <a:r>
              <a:rPr lang="en-US" dirty="0" smtClean="0"/>
              <a:t>, and including the southern portion of its sister for district </a:t>
            </a:r>
            <a:r>
              <a:rPr lang="en-US" dirty="0" smtClean="0">
                <a:hlinkClick r:id="rId9" tooltip="New Caledonia (Canada)"/>
              </a:rPr>
              <a:t>New Caledonia</a:t>
            </a:r>
            <a:r>
              <a:rPr lang="en-US" dirty="0" smtClean="0"/>
              <a:t>.</a:t>
            </a:r>
          </a:p>
          <a:p>
            <a:r>
              <a:rPr lang="en-US" dirty="0" smtClean="0"/>
              <a:t>The treaty marked the last permanent major territorial loss of </a:t>
            </a:r>
            <a:r>
              <a:rPr lang="en-US" dirty="0" smtClean="0">
                <a:hlinkClick r:id="rId10" tooltip="Continental United States"/>
              </a:rPr>
              <a:t>Continental United States</a:t>
            </a:r>
            <a:r>
              <a:rPr lang="en-US" dirty="0" smtClean="0"/>
              <a:t>, the northern most tip of the </a:t>
            </a:r>
            <a:r>
              <a:rPr lang="en-US" dirty="0" smtClean="0">
                <a:hlinkClick r:id="rId11" tooltip="Territory of Louisiana"/>
              </a:rPr>
              <a:t>territory of Louisiana</a:t>
            </a:r>
            <a:r>
              <a:rPr lang="en-US" dirty="0" smtClean="0"/>
              <a:t> above the </a:t>
            </a:r>
            <a:r>
              <a:rPr lang="en-US" dirty="0" smtClean="0">
                <a:hlinkClick r:id="rId12"/>
              </a:rPr>
              <a:t>49th parallel north</a:t>
            </a:r>
            <a:r>
              <a:rPr lang="en-US" dirty="0" smtClean="0"/>
              <a:t>, known as the </a:t>
            </a:r>
            <a:r>
              <a:rPr lang="en-US" dirty="0" smtClean="0">
                <a:hlinkClick r:id="rId13" tooltip="Milk River (Montana-Alberta)"/>
              </a:rPr>
              <a:t>Milk River</a:t>
            </a:r>
            <a:r>
              <a:rPr lang="en-US" dirty="0" smtClean="0"/>
              <a:t> in present day southern </a:t>
            </a:r>
            <a:r>
              <a:rPr lang="en-US" dirty="0" smtClean="0">
                <a:hlinkClick r:id="rId14"/>
              </a:rPr>
              <a:t>Alberta</a:t>
            </a:r>
            <a:r>
              <a:rPr lang="en-US" dirty="0" smtClean="0"/>
              <a:t>. Britain ceded all of </a:t>
            </a:r>
            <a:r>
              <a:rPr lang="en-US" dirty="0" smtClean="0">
                <a:hlinkClick r:id="rId15"/>
              </a:rPr>
              <a:t>Rupert's Land</a:t>
            </a:r>
            <a:r>
              <a:rPr lang="en-US" dirty="0" smtClean="0"/>
              <a:t> south of the 49th parallel and west to the </a:t>
            </a:r>
            <a:r>
              <a:rPr lang="en-US" dirty="0" smtClean="0">
                <a:hlinkClick r:id="rId16"/>
              </a:rPr>
              <a:t>Rocky Mountains</a:t>
            </a:r>
            <a:r>
              <a:rPr lang="en-US" dirty="0" smtClean="0"/>
              <a:t>, including the </a:t>
            </a:r>
            <a:r>
              <a:rPr lang="en-US" dirty="0" smtClean="0">
                <a:hlinkClick r:id="rId17"/>
              </a:rPr>
              <a:t>Red River Colony</a:t>
            </a:r>
            <a:r>
              <a:rPr lang="en-US" dirty="0" smtClean="0"/>
              <a:t>.</a:t>
            </a:r>
          </a:p>
          <a:p>
            <a:endParaRPr lang="en-US" dirty="0" smtClean="0"/>
          </a:p>
          <a:p>
            <a:endParaRPr lang="en-US" dirty="0" smtClean="0"/>
          </a:p>
          <a:p>
            <a:r>
              <a:rPr lang="en-US" dirty="0" smtClean="0"/>
              <a:t>The treaty name is variously cited as </a:t>
            </a:r>
            <a:r>
              <a:rPr lang="en-US" b="1" dirty="0" smtClean="0"/>
              <a:t>Convention respecting fisheries, boundary, and the restoration of slaves</a:t>
            </a:r>
            <a:r>
              <a:rPr lang="en-US" baseline="30000" dirty="0" smtClean="0">
                <a:hlinkClick r:id="rId18"/>
              </a:rPr>
              <a:t>[1]</a:t>
            </a:r>
            <a:r>
              <a:rPr lang="en-US" dirty="0" smtClean="0"/>
              <a:t>, </a:t>
            </a:r>
            <a:r>
              <a:rPr lang="en-US" b="1" dirty="0" smtClean="0"/>
              <a:t>Convention of Commerce (Fisheries, Boundary and the Restoration of Slaves)</a:t>
            </a:r>
            <a:r>
              <a:rPr lang="en-US" baseline="30000" dirty="0" smtClean="0">
                <a:hlinkClick r:id="rId19"/>
              </a:rPr>
              <a:t>[2]</a:t>
            </a:r>
            <a:r>
              <a:rPr lang="en-US" dirty="0" smtClean="0"/>
              <a:t>, and </a:t>
            </a:r>
            <a:r>
              <a:rPr lang="en-US" b="1" dirty="0" smtClean="0"/>
              <a:t>Convention of Commerce between His Majesty and the United States of America</a:t>
            </a:r>
            <a:r>
              <a:rPr lang="en-US" baseline="30000" dirty="0" smtClean="0">
                <a:hlinkClick r:id="rId20"/>
              </a:rPr>
              <a:t>[3]</a:t>
            </a:r>
            <a:r>
              <a:rPr lang="en-US" baseline="30000" dirty="0" smtClean="0">
                <a:hlinkClick r:id="rId21"/>
              </a:rPr>
              <a:t>[4]</a:t>
            </a:r>
            <a:r>
              <a:rPr lang="en-US" dirty="0" smtClean="0"/>
              <a:t>.</a:t>
            </a:r>
          </a:p>
          <a:p>
            <a:r>
              <a:rPr lang="en-US" dirty="0" smtClean="0"/>
              <a:t>Article I secured fishing rights along </a:t>
            </a:r>
            <a:r>
              <a:rPr lang="en-US" dirty="0" smtClean="0">
                <a:hlinkClick r:id="rId22" tooltip="Newfoundland (island)"/>
              </a:rPr>
              <a:t>Newfoundland</a:t>
            </a:r>
            <a:r>
              <a:rPr lang="en-US" dirty="0" smtClean="0"/>
              <a:t> and </a:t>
            </a:r>
            <a:r>
              <a:rPr lang="en-US" dirty="0" smtClean="0">
                <a:hlinkClick r:id="rId23"/>
              </a:rPr>
              <a:t>Labrador</a:t>
            </a:r>
            <a:r>
              <a:rPr lang="en-US" dirty="0" smtClean="0"/>
              <a:t> for the U.S.</a:t>
            </a:r>
          </a:p>
          <a:p>
            <a:r>
              <a:rPr lang="en-US" dirty="0" smtClean="0"/>
              <a:t>Article II set the boundary between </a:t>
            </a:r>
            <a:r>
              <a:rPr lang="en-US" dirty="0" smtClean="0">
                <a:hlinkClick r:id="rId24"/>
              </a:rPr>
              <a:t>British North America</a:t>
            </a:r>
            <a:r>
              <a:rPr lang="en-US" dirty="0" smtClean="0"/>
              <a:t> and the United States along "a line drawn from the most </a:t>
            </a:r>
            <a:r>
              <a:rPr lang="en-US" dirty="0" smtClean="0">
                <a:hlinkClick r:id="rId25" tooltip="Northwestern point of the Lake of the Woods"/>
              </a:rPr>
              <a:t>northwestern point</a:t>
            </a:r>
            <a:r>
              <a:rPr lang="en-US" dirty="0" smtClean="0"/>
              <a:t> of the </a:t>
            </a:r>
            <a:r>
              <a:rPr lang="en-US" dirty="0" smtClean="0">
                <a:hlinkClick r:id="rId26"/>
              </a:rPr>
              <a:t>Lake of the Woods</a:t>
            </a:r>
            <a:r>
              <a:rPr lang="en-US" dirty="0" smtClean="0"/>
              <a:t>, [due south, then] along the </a:t>
            </a:r>
            <a:r>
              <a:rPr lang="en-US" dirty="0" smtClean="0">
                <a:hlinkClick r:id="rId12" tooltip="49th parallel north"/>
              </a:rPr>
              <a:t>49th parallel</a:t>
            </a:r>
            <a:r>
              <a:rPr lang="en-US" dirty="0" smtClean="0"/>
              <a:t> of north latitude..." to the "Stony Mountains"</a:t>
            </a:r>
            <a:r>
              <a:rPr lang="en-US" baseline="30000" dirty="0" smtClean="0">
                <a:hlinkClick r:id="rId20"/>
              </a:rPr>
              <a:t>[3]</a:t>
            </a:r>
            <a:r>
              <a:rPr lang="en-US" dirty="0" smtClean="0"/>
              <a:t> (now known as the </a:t>
            </a:r>
            <a:r>
              <a:rPr lang="en-US" dirty="0" smtClean="0">
                <a:hlinkClick r:id="rId16"/>
              </a:rPr>
              <a:t>Rocky Mountains</a:t>
            </a:r>
            <a:r>
              <a:rPr lang="en-US" dirty="0" smtClean="0"/>
              <a:t>). Britain ceded all of </a:t>
            </a:r>
            <a:r>
              <a:rPr lang="en-US" dirty="0" smtClean="0">
                <a:hlinkClick r:id="rId15"/>
              </a:rPr>
              <a:t>Rupert's Land</a:t>
            </a:r>
            <a:r>
              <a:rPr lang="en-US" dirty="0" smtClean="0"/>
              <a:t> south of the 49th parallel, including the </a:t>
            </a:r>
            <a:r>
              <a:rPr lang="en-US" dirty="0" smtClean="0">
                <a:hlinkClick r:id="rId17"/>
              </a:rPr>
              <a:t>Red River Colony</a:t>
            </a:r>
            <a:r>
              <a:rPr lang="en-US" dirty="0" smtClean="0"/>
              <a:t>. This settled a boundary dispute caused by ignorance of actual geography in the boundary agreed to in the 1783 </a:t>
            </a:r>
            <a:r>
              <a:rPr lang="en-US" dirty="0" smtClean="0">
                <a:hlinkClick r:id="rId27" tooltip="Treaty of Paris (1783)"/>
              </a:rPr>
              <a:t>Treaty of Paris</a:t>
            </a:r>
            <a:r>
              <a:rPr lang="en-US" dirty="0" smtClean="0"/>
              <a:t> that ended the </a:t>
            </a:r>
            <a:r>
              <a:rPr lang="en-US" dirty="0" smtClean="0">
                <a:hlinkClick r:id="rId28"/>
              </a:rPr>
              <a:t>American Revolutionary War</a:t>
            </a:r>
            <a:r>
              <a:rPr lang="en-US" dirty="0" smtClean="0"/>
              <a:t>. That earlier treaty had placed the boundary between the United States and British possessions to the north along a line going westward from the </a:t>
            </a:r>
            <a:r>
              <a:rPr lang="en-US" dirty="0" smtClean="0">
                <a:hlinkClick r:id="rId26"/>
              </a:rPr>
              <a:t>Lake of the Woods</a:t>
            </a:r>
            <a:r>
              <a:rPr lang="en-US" dirty="0" smtClean="0"/>
              <a:t> to the </a:t>
            </a:r>
            <a:r>
              <a:rPr lang="en-US" dirty="0" smtClean="0">
                <a:hlinkClick r:id="rId29"/>
              </a:rPr>
              <a:t>Mississippi River</a:t>
            </a:r>
            <a:r>
              <a:rPr lang="en-US" dirty="0" smtClean="0"/>
              <a:t>. The parties failed to realize that the river did not extend that far north, so such a line would never meet the river. The new treaty also created the anomalous </a:t>
            </a:r>
            <a:r>
              <a:rPr lang="en-US" dirty="0" smtClean="0">
                <a:hlinkClick r:id="rId30"/>
              </a:rPr>
              <a:t>Northwest Angle</a:t>
            </a:r>
            <a:r>
              <a:rPr lang="en-US" dirty="0" smtClean="0"/>
              <a:t>, the small section of the present state of </a:t>
            </a:r>
            <a:r>
              <a:rPr lang="en-US" dirty="0" smtClean="0">
                <a:hlinkClick r:id="rId31"/>
              </a:rPr>
              <a:t>Minnesota</a:t>
            </a:r>
            <a:r>
              <a:rPr lang="en-US" dirty="0" smtClean="0"/>
              <a:t> that is the only part of the United States outside </a:t>
            </a:r>
            <a:r>
              <a:rPr lang="en-US" dirty="0" smtClean="0">
                <a:hlinkClick r:id="rId32"/>
              </a:rPr>
              <a:t>Alaska</a:t>
            </a:r>
            <a:r>
              <a:rPr lang="en-US" dirty="0" smtClean="0"/>
              <a:t> north of the 49th parallel.</a:t>
            </a:r>
          </a:p>
          <a:p>
            <a:r>
              <a:rPr lang="en-US" dirty="0" smtClean="0"/>
              <a:t>Article III provided for joint control of land in the </a:t>
            </a:r>
            <a:r>
              <a:rPr lang="en-US" dirty="0" smtClean="0">
                <a:hlinkClick r:id="rId6"/>
              </a:rPr>
              <a:t>Oregon Country</a:t>
            </a:r>
            <a:r>
              <a:rPr lang="en-US" dirty="0" smtClean="0"/>
              <a:t> for ten years. Both could claim land and both were guaranteed free navigation throughout.</a:t>
            </a:r>
          </a:p>
          <a:p>
            <a:r>
              <a:rPr lang="en-US" dirty="0" smtClean="0"/>
              <a:t>Article IV confirmed the </a:t>
            </a:r>
            <a:r>
              <a:rPr lang="en-US" dirty="0" smtClean="0">
                <a:hlinkClick r:id="rId33" tooltip="Anglo-American Convention of 1815 (page does not exist)"/>
              </a:rPr>
              <a:t>Anglo-American Convention of 1815</a:t>
            </a:r>
            <a:r>
              <a:rPr lang="en-US" dirty="0" smtClean="0"/>
              <a:t>, which regulated commerce between the two parties, for an additional ten years.</a:t>
            </a:r>
          </a:p>
          <a:p>
            <a:r>
              <a:rPr lang="en-US" dirty="0" smtClean="0"/>
              <a:t>Article V agreed to refer differences over a U.S. claim arising from the </a:t>
            </a:r>
            <a:r>
              <a:rPr lang="en-US" dirty="0" smtClean="0">
                <a:hlinkClick r:id="rId34"/>
              </a:rPr>
              <a:t>Treaty of Ghent</a:t>
            </a:r>
            <a:r>
              <a:rPr lang="en-US" dirty="0" smtClean="0"/>
              <a:t>, which ended the </a:t>
            </a:r>
            <a:r>
              <a:rPr lang="en-US" dirty="0" smtClean="0">
                <a:hlinkClick r:id="rId35"/>
              </a:rPr>
              <a:t>War of 1812</a:t>
            </a:r>
            <a:r>
              <a:rPr lang="en-US" dirty="0" smtClean="0"/>
              <a:t>, to "some Friendly Sovereign or State to be named for that purpose". The U.S. claim was for return of, or compensation for, </a:t>
            </a:r>
            <a:r>
              <a:rPr lang="en-US" dirty="0" smtClean="0">
                <a:hlinkClick r:id="rId36" tooltip="Slavery in Colonial America"/>
              </a:rPr>
              <a:t>slaves</a:t>
            </a:r>
            <a:r>
              <a:rPr lang="en-US" dirty="0" smtClean="0"/>
              <a:t> that were in British territory or on British naval vessels when the treaty was signed. The Treaty of Ghent article in question was about handing over property, and the U.S. claimed that these slaves were the property of U.S. citizens.</a:t>
            </a:r>
            <a:r>
              <a:rPr lang="en-US" baseline="30000" dirty="0" smtClean="0">
                <a:hlinkClick r:id="rId20"/>
              </a:rPr>
              <a:t>[3]</a:t>
            </a:r>
            <a:endParaRPr lang="en-US" dirty="0" smtClean="0"/>
          </a:p>
          <a:p>
            <a:r>
              <a:rPr lang="en-US" dirty="0" smtClean="0"/>
              <a:t>Article VI established that ratification would occur within at most six months of signing the treaty.</a:t>
            </a:r>
          </a:p>
          <a:p>
            <a:endParaRPr lang="en-US" dirty="0"/>
          </a:p>
        </p:txBody>
      </p:sp>
      <p:sp>
        <p:nvSpPr>
          <p:cNvPr id="4" name="Slide Number Placeholder 3"/>
          <p:cNvSpPr>
            <a:spLocks noGrp="1"/>
          </p:cNvSpPr>
          <p:nvPr>
            <p:ph type="sldNum" sz="quarter" idx="10"/>
          </p:nvPr>
        </p:nvSpPr>
        <p:spPr/>
        <p:txBody>
          <a:bodyPr/>
          <a:lstStyle/>
          <a:p>
            <a:fld id="{EBAA2C63-60FC-4C45-A91D-A87A6D93A36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A2C63-60FC-4C45-A91D-A87A6D93A36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The treaty was signed at Washington, February 22, 1819, by </a:t>
            </a:r>
            <a:r>
              <a:rPr lang="en-US" dirty="0" smtClean="0">
                <a:hlinkClick r:id="rId3"/>
              </a:rPr>
              <a:t>John Quincy Adams</a:t>
            </a:r>
            <a:r>
              <a:rPr lang="en-US" dirty="0" smtClean="0"/>
              <a:t>, secretary of state, and Luis de </a:t>
            </a:r>
            <a:r>
              <a:rPr lang="en-US" dirty="0" err="1" smtClean="0"/>
              <a:t>Onís</a:t>
            </a:r>
            <a:r>
              <a:rPr lang="en-US" dirty="0" smtClean="0"/>
              <a:t>, Spanish minister. Ratification was postponed for two years, because Spain wanted to use the treaty as an incentive to keep the United States from giving diplomatic support to the revolutionaries in South America. As soon as the treaty was signed, the U.S. Senate ratified unanimously; because of Spain's stalling, a new ratification was necessary and this time there were objections. Henry Clay and other Western spokesman demanded that the Spain also give up Texas. This proposal was defeated by the Senate, which ratified the treaty a second time on February 19, 1821. Ratifications were exchanged three days later and the treaty was proclaimed on February 22, 1821, two years after the signing.</a:t>
            </a:r>
            <a:r>
              <a:rPr lang="en-US" baseline="30000" dirty="0" smtClean="0">
                <a:hlinkClick r:id="rId4"/>
              </a:rPr>
              <a:t>[8]</a:t>
            </a:r>
            <a:endParaRPr lang="en-US" dirty="0" smtClean="0"/>
          </a:p>
          <a:p>
            <a:r>
              <a:rPr lang="en-US" dirty="0" smtClean="0"/>
              <a:t>The Treaty closed the first era of United States expansion by providing for the cession of </a:t>
            </a:r>
            <a:r>
              <a:rPr lang="en-US" dirty="0" smtClean="0">
                <a:hlinkClick r:id="rId5"/>
              </a:rPr>
              <a:t>East Florida</a:t>
            </a:r>
            <a:r>
              <a:rPr lang="en-US" dirty="0" smtClean="0"/>
              <a:t>, the abandonment of the controversy over </a:t>
            </a:r>
            <a:r>
              <a:rPr lang="en-US" dirty="0" smtClean="0">
                <a:hlinkClick r:id="rId6"/>
              </a:rPr>
              <a:t>West Florida</a:t>
            </a:r>
            <a:r>
              <a:rPr lang="en-US" dirty="0" smtClean="0"/>
              <a:t> (which had been seized by the United States), and creation of a boundary with the Spanish province of </a:t>
            </a:r>
            <a:r>
              <a:rPr lang="en-US" dirty="0" smtClean="0">
                <a:hlinkClick r:id="rId7"/>
              </a:rPr>
              <a:t>Mexico</a:t>
            </a:r>
            <a:r>
              <a:rPr lang="en-US" dirty="0" smtClean="0"/>
              <a:t> that clearly made Texas a part of Mexico, thus ending the vagueness of the boundary of the </a:t>
            </a:r>
            <a:r>
              <a:rPr lang="en-US" dirty="0" smtClean="0">
                <a:hlinkClick r:id="rId8"/>
              </a:rPr>
              <a:t>Louisiana Purchase</a:t>
            </a:r>
            <a:r>
              <a:rPr lang="en-US" dirty="0" smtClean="0"/>
              <a:t>. Spain also ceded to the United States its claims to the </a:t>
            </a:r>
            <a:r>
              <a:rPr lang="en-US" dirty="0" smtClean="0">
                <a:hlinkClick r:id="rId9"/>
              </a:rPr>
              <a:t>Oregon Country</a:t>
            </a:r>
            <a:r>
              <a:rPr lang="en-US" dirty="0" smtClean="0"/>
              <a:t>.</a:t>
            </a:r>
          </a:p>
          <a:p>
            <a:r>
              <a:rPr lang="en-US" dirty="0" smtClean="0"/>
              <a:t>The U.S. did not pay Spain for Florida but did agree to pay the legal claims of American citizens against Spain, to a maximum of $5 million.</a:t>
            </a:r>
            <a:r>
              <a:rPr lang="en-US" baseline="30000" dirty="0" smtClean="0">
                <a:hlinkClick r:id="rId10"/>
              </a:rPr>
              <a:t>[9]</a:t>
            </a:r>
            <a:r>
              <a:rPr lang="en-US" dirty="0" smtClean="0"/>
              <a:t> </a:t>
            </a:r>
            <a:r>
              <a:rPr lang="en-US" dirty="0" smtClean="0">
                <a:hlinkClick r:id="rId11"/>
              </a:rPr>
              <a:t>Pinckney's Treaty</a:t>
            </a:r>
            <a:r>
              <a:rPr lang="en-US" dirty="0" smtClean="0"/>
              <a:t> of 1795 between the U.S. and Spain was to remain in force. Spanish goods received certain tariff privileges in Florida ports.</a:t>
            </a:r>
          </a:p>
          <a:p>
            <a:r>
              <a:rPr lang="en-US" dirty="0" smtClean="0"/>
              <a:t>The U.S. received ownership of </a:t>
            </a:r>
            <a:r>
              <a:rPr lang="en-US" dirty="0" smtClean="0">
                <a:hlinkClick r:id="rId12"/>
              </a:rPr>
              <a:t>Spanish Florida</a:t>
            </a:r>
            <a:r>
              <a:rPr lang="en-US" dirty="0" smtClean="0"/>
              <a:t> (British </a:t>
            </a:r>
            <a:r>
              <a:rPr lang="en-US" dirty="0" smtClean="0">
                <a:hlinkClick r:id="rId5" tooltip="East Florida"/>
              </a:rPr>
              <a:t>East</a:t>
            </a:r>
            <a:r>
              <a:rPr lang="en-US" dirty="0" smtClean="0"/>
              <a:t> and </a:t>
            </a:r>
            <a:r>
              <a:rPr lang="en-US" dirty="0" smtClean="0">
                <a:hlinkClick r:id="rId6"/>
              </a:rPr>
              <a:t>West Florida</a:t>
            </a:r>
            <a:r>
              <a:rPr lang="en-US" dirty="0" smtClean="0"/>
              <a:t> 1763-1783). The U.S. relinquished its own claims on parts of Texas west of the Sabine River and other Spanish areas.</a:t>
            </a:r>
          </a:p>
          <a:p>
            <a:r>
              <a:rPr lang="en-US" dirty="0" smtClean="0"/>
              <a:t>The Adams–</a:t>
            </a:r>
            <a:r>
              <a:rPr lang="en-US" dirty="0" err="1" smtClean="0"/>
              <a:t>Onís</a:t>
            </a:r>
            <a:r>
              <a:rPr lang="en-US" dirty="0" smtClean="0"/>
              <a:t> Treaty settled the dispute by attempting to draw clearer borders, roughly granting Florida and Louisiana to the U.S. while giving to Spain everything west of Louisiana from Texas to California. The new boundary was to be the Sabine River north from the </a:t>
            </a:r>
            <a:r>
              <a:rPr lang="en-US" dirty="0" smtClean="0">
                <a:hlinkClick r:id="rId13"/>
              </a:rPr>
              <a:t>Gulf of Mexico</a:t>
            </a:r>
            <a:r>
              <a:rPr lang="en-US" dirty="0" smtClean="0"/>
              <a:t> to the </a:t>
            </a:r>
            <a:r>
              <a:rPr lang="en-US" dirty="0" smtClean="0">
                <a:hlinkClick r:id="rId14"/>
              </a:rPr>
              <a:t>32nd parallel north</a:t>
            </a:r>
            <a:r>
              <a:rPr lang="en-US" dirty="0" smtClean="0"/>
              <a:t>, then due north to the </a:t>
            </a:r>
            <a:r>
              <a:rPr lang="en-US" dirty="0" smtClean="0">
                <a:hlinkClick r:id="rId15" tooltip="Red River (Mississippi watershed)"/>
              </a:rPr>
              <a:t>Red River</a:t>
            </a:r>
            <a:r>
              <a:rPr lang="en-US" dirty="0" smtClean="0"/>
              <a:t>, west along the Red River to the </a:t>
            </a:r>
            <a:r>
              <a:rPr lang="en-US" dirty="0" smtClean="0">
                <a:hlinkClick r:id="rId16"/>
              </a:rPr>
              <a:t>100th meridian west</a:t>
            </a:r>
            <a:r>
              <a:rPr lang="en-US" dirty="0" smtClean="0"/>
              <a:t>, due north to the </a:t>
            </a:r>
            <a:r>
              <a:rPr lang="en-US" dirty="0" smtClean="0">
                <a:hlinkClick r:id="rId17"/>
              </a:rPr>
              <a:t>Arkansas River</a:t>
            </a:r>
            <a:r>
              <a:rPr lang="en-US" dirty="0" smtClean="0"/>
              <a:t>, west to its headwaters, north to the </a:t>
            </a:r>
            <a:r>
              <a:rPr lang="en-US" dirty="0" smtClean="0">
                <a:hlinkClick r:id="rId18"/>
              </a:rPr>
              <a:t>42nd parallel north</a:t>
            </a:r>
            <a:r>
              <a:rPr lang="en-US" dirty="0" smtClean="0"/>
              <a:t>, and finally west along that parallel to the Pacific Ocean. Informally this has been called the "Step Boundary", although the step-like shape of the boundary was not apparent for several decades—the source of the Arkansas, believed to be near the 42nd parallel, was not known until </a:t>
            </a:r>
            <a:r>
              <a:rPr lang="en-US" dirty="0" smtClean="0">
                <a:hlinkClick r:id="rId19"/>
              </a:rPr>
              <a:t>John C. </a:t>
            </a:r>
            <a:r>
              <a:rPr lang="en-US" dirty="0" err="1" smtClean="0">
                <a:hlinkClick r:id="rId19"/>
              </a:rPr>
              <a:t>Frémont</a:t>
            </a:r>
            <a:r>
              <a:rPr lang="en-US" dirty="0" smtClean="0"/>
              <a:t> located it in the 1840s, hundreds of miles south of the 42nd parallel.</a:t>
            </a:r>
          </a:p>
          <a:p>
            <a:endParaRPr lang="en-US" dirty="0"/>
          </a:p>
        </p:txBody>
      </p:sp>
      <p:sp>
        <p:nvSpPr>
          <p:cNvPr id="4" name="Slide Number Placeholder 3"/>
          <p:cNvSpPr>
            <a:spLocks noGrp="1"/>
          </p:cNvSpPr>
          <p:nvPr>
            <p:ph type="sldNum" sz="quarter" idx="10"/>
          </p:nvPr>
        </p:nvSpPr>
        <p:spPr/>
        <p:txBody>
          <a:bodyPr/>
          <a:lstStyle/>
          <a:p>
            <a:fld id="{EBAA2C63-60FC-4C45-A91D-A87A6D93A36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502645-B0A4-48D3-9A3C-108DD71993C6}" type="datetimeFigureOut">
              <a:rPr lang="en-US" smtClean="0"/>
              <a:pPr/>
              <a:t>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EF4F0-7405-4C7D-8E1B-00BCF9192A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02645-B0A4-48D3-9A3C-108DD71993C6}" type="datetimeFigureOut">
              <a:rPr lang="en-US" smtClean="0"/>
              <a:pPr/>
              <a:t>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EF4F0-7405-4C7D-8E1B-00BCF9192A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02645-B0A4-48D3-9A3C-108DD71993C6}" type="datetimeFigureOut">
              <a:rPr lang="en-US" smtClean="0"/>
              <a:pPr/>
              <a:t>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EF4F0-7405-4C7D-8E1B-00BCF9192A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02645-B0A4-48D3-9A3C-108DD71993C6}" type="datetimeFigureOut">
              <a:rPr lang="en-US" smtClean="0"/>
              <a:pPr/>
              <a:t>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EF4F0-7405-4C7D-8E1B-00BCF9192A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502645-B0A4-48D3-9A3C-108DD71993C6}" type="datetimeFigureOut">
              <a:rPr lang="en-US" smtClean="0"/>
              <a:pPr/>
              <a:t>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EF4F0-7405-4C7D-8E1B-00BCF9192A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502645-B0A4-48D3-9A3C-108DD71993C6}" type="datetimeFigureOut">
              <a:rPr lang="en-US" smtClean="0"/>
              <a:pPr/>
              <a:t>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EF4F0-7405-4C7D-8E1B-00BCF9192A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502645-B0A4-48D3-9A3C-108DD71993C6}" type="datetimeFigureOut">
              <a:rPr lang="en-US" smtClean="0"/>
              <a:pPr/>
              <a:t>2/1/16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4EF4F0-7405-4C7D-8E1B-00BCF9192A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502645-B0A4-48D3-9A3C-108DD71993C6}" type="datetimeFigureOut">
              <a:rPr lang="en-US" smtClean="0"/>
              <a:pPr/>
              <a:t>2/1/16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4EF4F0-7405-4C7D-8E1B-00BCF9192A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502645-B0A4-48D3-9A3C-108DD71993C6}" type="datetimeFigureOut">
              <a:rPr lang="en-US" smtClean="0"/>
              <a:pPr/>
              <a:t>2/1/16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4EF4F0-7405-4C7D-8E1B-00BCF9192A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02645-B0A4-48D3-9A3C-108DD71993C6}" type="datetimeFigureOut">
              <a:rPr lang="en-US" smtClean="0"/>
              <a:pPr/>
              <a:t>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EF4F0-7405-4C7D-8E1B-00BCF9192A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02645-B0A4-48D3-9A3C-108DD71993C6}" type="datetimeFigureOut">
              <a:rPr lang="en-US" smtClean="0"/>
              <a:pPr/>
              <a:t>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EF4F0-7405-4C7D-8E1B-00BCF9192A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502645-B0A4-48D3-9A3C-108DD71993C6}" type="datetimeFigureOut">
              <a:rPr lang="en-US" smtClean="0"/>
              <a:pPr/>
              <a:t>2/1/16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EF4F0-7405-4C7D-8E1B-00BCF9192A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Manifest Destiny Map</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3" cstate="print"/>
          <a:srcRect/>
          <a:stretch>
            <a:fillRect/>
          </a:stretch>
        </p:blipFill>
        <p:spPr bwMode="auto">
          <a:xfrm rot="10800000">
            <a:off x="762000" y="609600"/>
            <a:ext cx="7680960" cy="5936994"/>
          </a:xfrm>
          <a:prstGeom prst="rect">
            <a:avLst/>
          </a:prstGeom>
          <a:noFill/>
          <a:ln w="9525">
            <a:noFill/>
            <a:miter lim="800000"/>
            <a:headEnd/>
            <a:tailEnd/>
          </a:ln>
        </p:spPr>
      </p:pic>
      <p:sp>
        <p:nvSpPr>
          <p:cNvPr id="5" name="5-Point Star 4"/>
          <p:cNvSpPr/>
          <p:nvPr/>
        </p:nvSpPr>
        <p:spPr>
          <a:xfrm>
            <a:off x="3733800" y="3962400"/>
            <a:ext cx="762000" cy="76200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Annexation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American settlers made an agreement with Spain then Mexico to live in Texas</a:t>
            </a:r>
          </a:p>
          <a:p>
            <a:r>
              <a:rPr lang="en-US" dirty="0" smtClean="0"/>
              <a:t>Other settlers rush to live in Texas and do not follow the agreement</a:t>
            </a:r>
          </a:p>
          <a:p>
            <a:r>
              <a:rPr lang="en-US" dirty="0" smtClean="0"/>
              <a:t>Mexico and Texans fight and Texas eventually wins independence</a:t>
            </a:r>
          </a:p>
          <a:p>
            <a:r>
              <a:rPr lang="en-US" dirty="0" smtClean="0"/>
              <a:t>Texas is an independent country for ~10 years (1836-1845)</a:t>
            </a:r>
          </a:p>
          <a:p>
            <a:r>
              <a:rPr lang="en-US" dirty="0" smtClean="0"/>
              <a:t>United States votes to annex Texas in 1845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3" cstate="print"/>
          <a:srcRect/>
          <a:stretch>
            <a:fillRect/>
          </a:stretch>
        </p:blipFill>
        <p:spPr bwMode="auto">
          <a:xfrm rot="10800000">
            <a:off x="762000" y="609600"/>
            <a:ext cx="7680960" cy="5936994"/>
          </a:xfrm>
          <a:prstGeom prst="rect">
            <a:avLst/>
          </a:prstGeom>
          <a:noFill/>
          <a:ln w="9525">
            <a:noFill/>
            <a:miter lim="800000"/>
            <a:headEnd/>
            <a:tailEnd/>
          </a:ln>
        </p:spPr>
      </p:pic>
      <p:sp>
        <p:nvSpPr>
          <p:cNvPr id="5" name="5-Point Star 4"/>
          <p:cNvSpPr/>
          <p:nvPr/>
        </p:nvSpPr>
        <p:spPr>
          <a:xfrm>
            <a:off x="3124200" y="5181600"/>
            <a:ext cx="990600" cy="91440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with Mexico</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US and Mexico cannot agree on a border to Texas (US-Rio Grande, Mexico-Nueces River)</a:t>
            </a:r>
          </a:p>
          <a:p>
            <a:r>
              <a:rPr lang="en-US" dirty="0" smtClean="0"/>
              <a:t>Mexican soldiers fire on US soldiers</a:t>
            </a:r>
          </a:p>
          <a:p>
            <a:r>
              <a:rPr lang="en-US" dirty="0" smtClean="0"/>
              <a:t>President Polk encourages Congress to declare war</a:t>
            </a:r>
          </a:p>
          <a:p>
            <a:r>
              <a:rPr lang="en-US" dirty="0" smtClean="0"/>
              <a:t>General Taylor leads U.S. troops into Mexico and fights Santa Anna</a:t>
            </a:r>
          </a:p>
          <a:p>
            <a:r>
              <a:rPr lang="en-US" dirty="0" smtClean="0"/>
              <a:t>General Scott leads troops into Mexico City</a:t>
            </a:r>
          </a:p>
          <a:p>
            <a:r>
              <a:rPr lang="en-US" dirty="0" smtClean="0"/>
              <a:t>War ends with Treaty of Guadalupe Hidalgo</a:t>
            </a:r>
          </a:p>
          <a:p>
            <a:pPr lvl="1"/>
            <a:r>
              <a:rPr lang="en-US" dirty="0" smtClean="0"/>
              <a:t>US gets Texas and Mexican Cession</a:t>
            </a:r>
          </a:p>
          <a:p>
            <a:pPr lvl="1"/>
            <a:r>
              <a:rPr lang="en-US" dirty="0" smtClean="0"/>
              <a:t>Mexico gets $15 million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3" cstate="print"/>
          <a:srcRect/>
          <a:stretch>
            <a:fillRect/>
          </a:stretch>
        </p:blipFill>
        <p:spPr bwMode="auto">
          <a:xfrm rot="10800000">
            <a:off x="762000" y="609600"/>
            <a:ext cx="7680960" cy="5936994"/>
          </a:xfrm>
          <a:prstGeom prst="rect">
            <a:avLst/>
          </a:prstGeom>
          <a:noFill/>
          <a:ln w="9525">
            <a:noFill/>
            <a:miter lim="800000"/>
            <a:headEnd/>
            <a:tailEnd/>
          </a:ln>
        </p:spPr>
      </p:pic>
      <p:sp>
        <p:nvSpPr>
          <p:cNvPr id="5" name="5-Point Star 4"/>
          <p:cNvSpPr/>
          <p:nvPr/>
        </p:nvSpPr>
        <p:spPr>
          <a:xfrm>
            <a:off x="1447800" y="1524000"/>
            <a:ext cx="838200" cy="68580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Oregon Country</a:t>
            </a:r>
            <a:endParaRPr lang="en-US" dirty="0"/>
          </a:p>
        </p:txBody>
      </p:sp>
      <p:sp>
        <p:nvSpPr>
          <p:cNvPr id="3" name="Content Placeholder 2"/>
          <p:cNvSpPr>
            <a:spLocks noGrp="1"/>
          </p:cNvSpPr>
          <p:nvPr>
            <p:ph idx="1"/>
          </p:nvPr>
        </p:nvSpPr>
        <p:spPr/>
        <p:txBody>
          <a:bodyPr/>
          <a:lstStyle/>
          <a:p>
            <a:r>
              <a:rPr lang="en-US" dirty="0" smtClean="0"/>
              <a:t>Jointly occupied by the U.S. and Britain for years</a:t>
            </a:r>
          </a:p>
          <a:p>
            <a:r>
              <a:rPr lang="en-US" dirty="0" smtClean="0"/>
              <a:t>Compromise treaty is reached in 1846 that splits land at the 49</a:t>
            </a:r>
            <a:r>
              <a:rPr lang="en-US" baseline="30000" dirty="0" smtClean="0"/>
              <a:t>th</a:t>
            </a:r>
            <a:r>
              <a:rPr lang="en-US" dirty="0" smtClean="0"/>
              <a:t> parallel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3" cstate="print"/>
          <a:srcRect/>
          <a:stretch>
            <a:fillRect/>
          </a:stretch>
        </p:blipFill>
        <p:spPr bwMode="auto">
          <a:xfrm rot="10800000">
            <a:off x="762000" y="609600"/>
            <a:ext cx="7680960" cy="5936994"/>
          </a:xfrm>
          <a:prstGeom prst="rect">
            <a:avLst/>
          </a:prstGeom>
          <a:noFill/>
          <a:ln w="9525">
            <a:noFill/>
            <a:miter lim="800000"/>
            <a:headEnd/>
            <a:tailEnd/>
          </a:ln>
        </p:spPr>
      </p:pic>
      <p:sp>
        <p:nvSpPr>
          <p:cNvPr id="5" name="5-Point Star 4"/>
          <p:cNvSpPr/>
          <p:nvPr/>
        </p:nvSpPr>
        <p:spPr>
          <a:xfrm>
            <a:off x="1752600" y="2590800"/>
            <a:ext cx="1143000" cy="114300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Mexican Cession</a:t>
            </a:r>
            <a:endParaRPr lang="en-US" dirty="0"/>
          </a:p>
        </p:txBody>
      </p:sp>
      <p:sp>
        <p:nvSpPr>
          <p:cNvPr id="3" name="Content Placeholder 2"/>
          <p:cNvSpPr>
            <a:spLocks noGrp="1"/>
          </p:cNvSpPr>
          <p:nvPr>
            <p:ph idx="1"/>
          </p:nvPr>
        </p:nvSpPr>
        <p:spPr/>
        <p:txBody>
          <a:bodyPr>
            <a:normAutofit fontScale="92500"/>
          </a:bodyPr>
          <a:lstStyle/>
          <a:p>
            <a:r>
              <a:rPr lang="en-US" dirty="0" smtClean="0"/>
              <a:t>President Polk sends representatives to Mexico to buy land but they are refused by Mexican representatives </a:t>
            </a:r>
          </a:p>
          <a:p>
            <a:r>
              <a:rPr lang="en-US" dirty="0" smtClean="0"/>
              <a:t>When war with Mexico breaks out General Kearny leads an army into New Mexico and takes control without fire a shot</a:t>
            </a:r>
          </a:p>
          <a:p>
            <a:r>
              <a:rPr lang="en-US" dirty="0" smtClean="0"/>
              <a:t>Explorer John C. </a:t>
            </a:r>
            <a:r>
              <a:rPr lang="en-US" dirty="0" err="1" smtClean="0"/>
              <a:t>Frémont</a:t>
            </a:r>
            <a:r>
              <a:rPr lang="en-US" dirty="0" smtClean="0"/>
              <a:t> leads a rebellion against Mexican rule in California, then joins with Kearny to make California under U.S. control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3" cstate="print"/>
          <a:srcRect/>
          <a:stretch>
            <a:fillRect/>
          </a:stretch>
        </p:blipFill>
        <p:spPr bwMode="auto">
          <a:xfrm rot="10800000">
            <a:off x="762000" y="609600"/>
            <a:ext cx="7680960" cy="5936994"/>
          </a:xfrm>
          <a:prstGeom prst="rect">
            <a:avLst/>
          </a:prstGeom>
          <a:noFill/>
          <a:ln w="9525">
            <a:noFill/>
            <a:miter lim="800000"/>
            <a:headEnd/>
            <a:tailEnd/>
          </a:ln>
        </p:spPr>
      </p:pic>
      <p:sp>
        <p:nvSpPr>
          <p:cNvPr id="5" name="5-Point Star 4"/>
          <p:cNvSpPr/>
          <p:nvPr/>
        </p:nvSpPr>
        <p:spPr>
          <a:xfrm>
            <a:off x="2286000" y="3962400"/>
            <a:ext cx="685800" cy="53340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Gadsden Purchase</a:t>
            </a:r>
            <a:endParaRPr lang="en-US" dirty="0"/>
          </a:p>
        </p:txBody>
      </p:sp>
      <p:sp>
        <p:nvSpPr>
          <p:cNvPr id="3" name="Content Placeholder 2"/>
          <p:cNvSpPr>
            <a:spLocks noGrp="1"/>
          </p:cNvSpPr>
          <p:nvPr>
            <p:ph idx="1"/>
          </p:nvPr>
        </p:nvSpPr>
        <p:spPr/>
        <p:txBody>
          <a:bodyPr/>
          <a:lstStyle/>
          <a:p>
            <a:r>
              <a:rPr lang="en-US" dirty="0" smtClean="0"/>
              <a:t>U.S. buys land from Mexico for $10 million to help build a railroad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3" cstate="print"/>
          <a:srcRect/>
          <a:stretch>
            <a:fillRect/>
          </a:stretch>
        </p:blipFill>
        <p:spPr bwMode="auto">
          <a:xfrm rot="10800000">
            <a:off x="381000" y="304800"/>
            <a:ext cx="7680960" cy="5936994"/>
          </a:xfrm>
          <a:prstGeom prst="rect">
            <a:avLst/>
          </a:prstGeom>
          <a:noFill/>
          <a:ln w="9525">
            <a:noFill/>
            <a:miter lim="800000"/>
            <a:headEnd/>
            <a:tailEnd/>
          </a:ln>
        </p:spPr>
      </p:pic>
      <p:sp>
        <p:nvSpPr>
          <p:cNvPr id="5" name="5-Point Star 4"/>
          <p:cNvSpPr/>
          <p:nvPr/>
        </p:nvSpPr>
        <p:spPr>
          <a:xfrm>
            <a:off x="5943600" y="2743200"/>
            <a:ext cx="990600" cy="99060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United States in 1783</a:t>
            </a:r>
            <a:endParaRPr lang="en-US" dirty="0"/>
          </a:p>
        </p:txBody>
      </p:sp>
      <p:sp>
        <p:nvSpPr>
          <p:cNvPr id="3" name="Content Placeholder 2"/>
          <p:cNvSpPr>
            <a:spLocks noGrp="1"/>
          </p:cNvSpPr>
          <p:nvPr>
            <p:ph idx="1"/>
          </p:nvPr>
        </p:nvSpPr>
        <p:spPr/>
        <p:txBody>
          <a:bodyPr/>
          <a:lstStyle/>
          <a:p>
            <a:r>
              <a:rPr lang="en-US" dirty="0" smtClean="0"/>
              <a:t>Includes land of the original colonies</a:t>
            </a:r>
          </a:p>
          <a:p>
            <a:r>
              <a:rPr lang="en-US" dirty="0" smtClean="0"/>
              <a:t>Colonies declare war against Britain in 1776</a:t>
            </a:r>
          </a:p>
          <a:p>
            <a:r>
              <a:rPr lang="en-US" dirty="0" smtClean="0"/>
              <a:t>Colonies and Britain fight American Revolution</a:t>
            </a:r>
          </a:p>
          <a:p>
            <a:r>
              <a:rPr lang="en-US" dirty="0" smtClean="0"/>
              <a:t>Treaty of Paris in 1783 ends war and gives new United States of America land up to Mississippi River</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3" cstate="print"/>
          <a:srcRect/>
          <a:stretch>
            <a:fillRect/>
          </a:stretch>
        </p:blipFill>
        <p:spPr bwMode="auto">
          <a:xfrm rot="10800000">
            <a:off x="762000" y="609600"/>
            <a:ext cx="7680960" cy="5936994"/>
          </a:xfrm>
          <a:prstGeom prst="rect">
            <a:avLst/>
          </a:prstGeom>
          <a:noFill/>
          <a:ln w="9525">
            <a:noFill/>
            <a:miter lim="800000"/>
            <a:headEnd/>
            <a:tailEnd/>
          </a:ln>
        </p:spPr>
      </p:pic>
      <p:sp>
        <p:nvSpPr>
          <p:cNvPr id="5" name="5-Point Star 4"/>
          <p:cNvSpPr/>
          <p:nvPr/>
        </p:nvSpPr>
        <p:spPr>
          <a:xfrm>
            <a:off x="3810000" y="2209800"/>
            <a:ext cx="1143000" cy="91440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Louisiana Purchase</a:t>
            </a:r>
            <a:endParaRPr lang="en-US" dirty="0"/>
          </a:p>
        </p:txBody>
      </p:sp>
      <p:sp>
        <p:nvSpPr>
          <p:cNvPr id="3" name="Content Placeholder 2"/>
          <p:cNvSpPr>
            <a:spLocks noGrp="1"/>
          </p:cNvSpPr>
          <p:nvPr>
            <p:ph idx="1"/>
          </p:nvPr>
        </p:nvSpPr>
        <p:spPr/>
        <p:txBody>
          <a:bodyPr/>
          <a:lstStyle/>
          <a:p>
            <a:r>
              <a:rPr lang="en-US" dirty="0" smtClean="0"/>
              <a:t>President Jefferson sends Monroe and Livingston to France to buy New Orleans</a:t>
            </a:r>
          </a:p>
          <a:p>
            <a:r>
              <a:rPr lang="en-US" dirty="0" smtClean="0"/>
              <a:t>Napoleon needs money to fight wars in Europe so offers all of Louisiana</a:t>
            </a:r>
          </a:p>
          <a:p>
            <a:r>
              <a:rPr lang="en-US" dirty="0" smtClean="0"/>
              <a:t>U.S. buys all of the land for $15 million in 1803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3" cstate="print"/>
          <a:srcRect/>
          <a:stretch>
            <a:fillRect/>
          </a:stretch>
        </p:blipFill>
        <p:spPr bwMode="auto">
          <a:xfrm rot="10800000">
            <a:off x="762000" y="609600"/>
            <a:ext cx="7680960" cy="5936994"/>
          </a:xfrm>
          <a:prstGeom prst="rect">
            <a:avLst/>
          </a:prstGeom>
          <a:noFill/>
          <a:ln w="9525">
            <a:noFill/>
            <a:miter lim="800000"/>
            <a:headEnd/>
            <a:tailEnd/>
          </a:ln>
        </p:spPr>
      </p:pic>
      <p:sp>
        <p:nvSpPr>
          <p:cNvPr id="5" name="5-Point Star 4"/>
          <p:cNvSpPr/>
          <p:nvPr/>
        </p:nvSpPr>
        <p:spPr>
          <a:xfrm>
            <a:off x="4191000" y="1066800"/>
            <a:ext cx="609600" cy="53340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 of 1818</a:t>
            </a:r>
            <a:endParaRPr lang="en-US" dirty="0"/>
          </a:p>
        </p:txBody>
      </p:sp>
      <p:sp>
        <p:nvSpPr>
          <p:cNvPr id="3" name="Content Placeholder 2"/>
          <p:cNvSpPr>
            <a:spLocks noGrp="1"/>
          </p:cNvSpPr>
          <p:nvPr>
            <p:ph idx="1"/>
          </p:nvPr>
        </p:nvSpPr>
        <p:spPr/>
        <p:txBody>
          <a:bodyPr/>
          <a:lstStyle/>
          <a:p>
            <a:r>
              <a:rPr lang="en-US" dirty="0" smtClean="0"/>
              <a:t>Ceded by Britain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3" cstate="print"/>
          <a:srcRect/>
          <a:stretch>
            <a:fillRect/>
          </a:stretch>
        </p:blipFill>
        <p:spPr bwMode="auto">
          <a:xfrm rot="10800000">
            <a:off x="762000" y="609600"/>
            <a:ext cx="7680960" cy="5936994"/>
          </a:xfrm>
          <a:prstGeom prst="rect">
            <a:avLst/>
          </a:prstGeom>
          <a:noFill/>
          <a:ln w="9525">
            <a:noFill/>
            <a:miter lim="800000"/>
            <a:headEnd/>
            <a:tailEnd/>
          </a:ln>
        </p:spPr>
      </p:pic>
      <p:sp>
        <p:nvSpPr>
          <p:cNvPr id="5" name="5-Point Star 4"/>
          <p:cNvSpPr/>
          <p:nvPr/>
        </p:nvSpPr>
        <p:spPr>
          <a:xfrm>
            <a:off x="6781800" y="4648200"/>
            <a:ext cx="914400" cy="76200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Florida</a:t>
            </a:r>
            <a:endParaRPr lang="en-US" dirty="0"/>
          </a:p>
        </p:txBody>
      </p:sp>
      <p:sp>
        <p:nvSpPr>
          <p:cNvPr id="3" name="Content Placeholder 2"/>
          <p:cNvSpPr>
            <a:spLocks noGrp="1"/>
          </p:cNvSpPr>
          <p:nvPr>
            <p:ph idx="1"/>
          </p:nvPr>
        </p:nvSpPr>
        <p:spPr/>
        <p:txBody>
          <a:bodyPr/>
          <a:lstStyle/>
          <a:p>
            <a:r>
              <a:rPr lang="en-US" dirty="0" smtClean="0"/>
              <a:t>President Monroe sends Andrew Jackson to stop raids into Georgia</a:t>
            </a:r>
          </a:p>
          <a:p>
            <a:r>
              <a:rPr lang="en-US" dirty="0" smtClean="0"/>
              <a:t>Jackson marches into Florida and takes control</a:t>
            </a:r>
          </a:p>
          <a:p>
            <a:r>
              <a:rPr lang="en-US" dirty="0" smtClean="0"/>
              <a:t>Adams-</a:t>
            </a:r>
            <a:r>
              <a:rPr lang="en-US" dirty="0" err="1" smtClean="0"/>
              <a:t>Onis</a:t>
            </a:r>
            <a:r>
              <a:rPr lang="en-US" dirty="0" smtClean="0"/>
              <a:t> Treaty of 1819 give U.S. Florida from Spain</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1264</TotalTime>
  <Words>1941</Words>
  <Application>Microsoft Macintosh PowerPoint</Application>
  <PresentationFormat>On-screen Show (4:3)</PresentationFormat>
  <Paragraphs>79</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Manifest Destiny Map</vt:lpstr>
      <vt:lpstr>PowerPoint Presentation</vt:lpstr>
      <vt:lpstr>The United States in 1783</vt:lpstr>
      <vt:lpstr>PowerPoint Presentation</vt:lpstr>
      <vt:lpstr>Louisiana Purchase</vt:lpstr>
      <vt:lpstr>PowerPoint Presentation</vt:lpstr>
      <vt:lpstr>Convention of 1818</vt:lpstr>
      <vt:lpstr>PowerPoint Presentation</vt:lpstr>
      <vt:lpstr>Florida</vt:lpstr>
      <vt:lpstr>PowerPoint Presentation</vt:lpstr>
      <vt:lpstr>Texas Annexation</vt:lpstr>
      <vt:lpstr>PowerPoint Presentation</vt:lpstr>
      <vt:lpstr>War with Mexico</vt:lpstr>
      <vt:lpstr>PowerPoint Presentation</vt:lpstr>
      <vt:lpstr>Oregon Country</vt:lpstr>
      <vt:lpstr>PowerPoint Presentation</vt:lpstr>
      <vt:lpstr>Mexican Cession</vt:lpstr>
      <vt:lpstr>PowerPoint Presentation</vt:lpstr>
      <vt:lpstr>Gadsden Purchase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Manifest Destiny Map</dc:title>
  <dc:creator>Melanie Standley</dc:creator>
  <cp:lastModifiedBy>MVWSD</cp:lastModifiedBy>
  <cp:revision>5</cp:revision>
  <cp:lastPrinted>2011-03-01T15:07:12Z</cp:lastPrinted>
  <dcterms:created xsi:type="dcterms:W3CDTF">2012-03-12T14:55:43Z</dcterms:created>
  <dcterms:modified xsi:type="dcterms:W3CDTF">2016-02-02T05:17:47Z</dcterms:modified>
</cp:coreProperties>
</file>