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1E84D-1033-4E4C-AE50-29E20DEDDC51}" type="datetimeFigureOut">
              <a:rPr lang="en-US" smtClean="0"/>
              <a:t>2/25/15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848D8-1815-944B-A651-C45B792CE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67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you think of any other Monotheism religions?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848D8-1815-944B-A651-C45B792CE5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6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2/25/15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2/25/15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2/25/15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2/25/15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13374"/>
            <a:ext cx="9143999" cy="1426634"/>
          </a:xfrm>
        </p:spPr>
        <p:txBody>
          <a:bodyPr/>
          <a:lstStyle/>
          <a:p>
            <a:r>
              <a:rPr lang="es-ES_tradnl" dirty="0" smtClean="0"/>
              <a:t>Las Creencias Judías</a:t>
            </a:r>
            <a:endParaRPr lang="es-ES_tradnl" dirty="0"/>
          </a:p>
        </p:txBody>
      </p:sp>
      <p:pic>
        <p:nvPicPr>
          <p:cNvPr id="4" name="Picture 3" descr="jews symbol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806" y="2240008"/>
            <a:ext cx="6135793" cy="461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871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5933"/>
          </a:xfrm>
        </p:spPr>
        <p:txBody>
          <a:bodyPr/>
          <a:lstStyle/>
          <a:p>
            <a:r>
              <a:rPr lang="es-ES_tradnl" dirty="0" smtClean="0"/>
              <a:t>Los Diez Mandamientos</a:t>
            </a:r>
            <a:endParaRPr lang="es-ES_tradn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884765"/>
            <a:ext cx="8229600" cy="41407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3200" dirty="0" smtClean="0"/>
              <a:t>1. </a:t>
            </a:r>
            <a:r>
              <a:rPr lang="es-ES_tradnl" sz="3200" dirty="0"/>
              <a:t>N</a:t>
            </a:r>
            <a:r>
              <a:rPr lang="es-ES_tradnl" sz="3200" dirty="0" smtClean="0"/>
              <a:t>o tendrás otros dioses.</a:t>
            </a:r>
          </a:p>
          <a:p>
            <a:pPr marL="0" indent="0">
              <a:buNone/>
            </a:pPr>
            <a:r>
              <a:rPr lang="es-ES_tradnl" sz="3200" dirty="0" smtClean="0"/>
              <a:t>2. No tendrás ídolos.</a:t>
            </a:r>
          </a:p>
          <a:p>
            <a:pPr marL="0" indent="0">
              <a:buNone/>
            </a:pPr>
            <a:r>
              <a:rPr lang="es-ES_tradnl" sz="3200" dirty="0" smtClean="0"/>
              <a:t>3. Honra el nombre de Dios.</a:t>
            </a:r>
          </a:p>
          <a:p>
            <a:pPr marL="0" indent="0">
              <a:buNone/>
            </a:pPr>
            <a:r>
              <a:rPr lang="es-ES_tradnl" sz="3200" dirty="0" smtClean="0"/>
              <a:t>4. Recuerda el día del sábado.</a:t>
            </a:r>
          </a:p>
          <a:p>
            <a:pPr marL="0" indent="0">
              <a:buNone/>
            </a:pPr>
            <a:r>
              <a:rPr lang="es-ES_tradnl" sz="3200" dirty="0" smtClean="0"/>
              <a:t>5. Honra a tu padre ya tu madre.</a:t>
            </a:r>
          </a:p>
          <a:p>
            <a:pPr marL="0" indent="0">
              <a:buNone/>
            </a:pPr>
            <a:r>
              <a:rPr lang="es-ES_tradnl" sz="3200" dirty="0" smtClean="0"/>
              <a:t>6. No matarás.</a:t>
            </a:r>
          </a:p>
          <a:p>
            <a:pPr marL="0" indent="0">
              <a:buNone/>
            </a:pPr>
            <a:r>
              <a:rPr lang="es-ES_tradnl" sz="3200" dirty="0" smtClean="0"/>
              <a:t>7. No cometerás adulterio.</a:t>
            </a:r>
          </a:p>
          <a:p>
            <a:pPr marL="0" indent="0">
              <a:buNone/>
            </a:pPr>
            <a:r>
              <a:rPr lang="es-ES_tradnl" sz="3200" dirty="0" smtClean="0"/>
              <a:t>8. No robarás.</a:t>
            </a:r>
          </a:p>
          <a:p>
            <a:pPr marL="0" indent="0">
              <a:buNone/>
            </a:pPr>
            <a:r>
              <a:rPr lang="es-ES_tradnl" sz="3200" dirty="0" smtClean="0"/>
              <a:t>9. No mientas.</a:t>
            </a:r>
          </a:p>
          <a:p>
            <a:pPr marL="0" indent="0">
              <a:buNone/>
            </a:pPr>
            <a:r>
              <a:rPr lang="es-ES_tradnl" sz="3200" dirty="0" smtClean="0"/>
              <a:t>10. No codiciarás.</a:t>
            </a:r>
            <a:endParaRPr lang="es-ES_tradnl" sz="3200" dirty="0"/>
          </a:p>
        </p:txBody>
      </p:sp>
      <p:pic>
        <p:nvPicPr>
          <p:cNvPr id="8" name="Picture 7" descr="LosDiezMandamientosExodo2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89" y="884765"/>
            <a:ext cx="7442200" cy="597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048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¿Qué es el judaísmo?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7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s-ES_tradnl" sz="3200" dirty="0" smtClean="0"/>
              <a:t>Las creencias son centrales en Dios, Educación, Justicia, y la obediencia.</a:t>
            </a:r>
          </a:p>
          <a:p>
            <a:endParaRPr lang="es-ES_tradnl" sz="3200" dirty="0" smtClean="0"/>
          </a:p>
          <a:p>
            <a:r>
              <a:rPr lang="es-ES_tradnl" sz="3200" dirty="0" smtClean="0"/>
              <a:t>Los Judíos creían en un solo dios, el monoteísmo. (Primera vez)</a:t>
            </a:r>
          </a:p>
          <a:p>
            <a:endParaRPr lang="es-ES_tradnl" sz="3200" dirty="0" smtClean="0"/>
          </a:p>
          <a:p>
            <a:r>
              <a:rPr lang="es-ES_tradnl" sz="3200" dirty="0" smtClean="0"/>
              <a:t>Pueblo judío creía que eran (son) el pueblo escogido de Dios.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jewish_sta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13" y="572343"/>
            <a:ext cx="2540000" cy="2597910"/>
          </a:xfrm>
          <a:prstGeom prst="rect">
            <a:avLst/>
          </a:prstGeom>
        </p:spPr>
      </p:pic>
      <p:pic>
        <p:nvPicPr>
          <p:cNvPr id="5" name="Picture 4" descr="Messianic Judaism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0" y="3170253"/>
            <a:ext cx="3479800" cy="228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873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Creencia en la Educación</a:t>
            </a: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>
            <a:noAutofit/>
          </a:bodyPr>
          <a:lstStyle/>
          <a:p>
            <a:endParaRPr lang="es-ES_tradnl" dirty="0" smtClean="0"/>
          </a:p>
          <a:p>
            <a:r>
              <a:rPr lang="es-ES_tradnl" dirty="0" smtClean="0"/>
              <a:t>El aprendizaje y el estudio de la religión es muy importante.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dirty="0" smtClean="0"/>
              <a:t>Los niños mayores estudian con profesores sobre la religión.</a:t>
            </a:r>
          </a:p>
          <a:p>
            <a:endParaRPr lang="es-ES_tradnl" dirty="0" smtClean="0"/>
          </a:p>
          <a:p>
            <a:endParaRPr lang="es-ES_tradnl" dirty="0"/>
          </a:p>
        </p:txBody>
      </p:sp>
      <p:pic>
        <p:nvPicPr>
          <p:cNvPr id="7" name="Content Placeholder 6" descr="studying-western-wall-cc-lev-cap-250h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" r="8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1373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203" y="164400"/>
            <a:ext cx="8229600" cy="957200"/>
          </a:xfrm>
        </p:spPr>
        <p:txBody>
          <a:bodyPr/>
          <a:lstStyle/>
          <a:p>
            <a:r>
              <a:rPr lang="es-ES_tradnl" dirty="0" smtClean="0"/>
              <a:t>Justicia y la Rectitud</a:t>
            </a:r>
            <a:endParaRPr lang="es-ES_tradnl" dirty="0"/>
          </a:p>
        </p:txBody>
      </p:sp>
      <p:pic>
        <p:nvPicPr>
          <p:cNvPr id="5" name="Content Placeholder 4" descr="online_pushka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" r="53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9177" y="1155851"/>
            <a:ext cx="4579023" cy="5572904"/>
          </a:xfrm>
        </p:spPr>
        <p:txBody>
          <a:bodyPr>
            <a:noAutofit/>
          </a:bodyPr>
          <a:lstStyle/>
          <a:p>
            <a:r>
              <a:rPr lang="es-ES_tradnl" sz="2800" dirty="0"/>
              <a:t>A</a:t>
            </a:r>
            <a:r>
              <a:rPr lang="es-ES_tradnl" sz="2800" dirty="0" smtClean="0"/>
              <a:t>mabilidad, justicia cuando se trata con los demás.</a:t>
            </a:r>
          </a:p>
          <a:p>
            <a:endParaRPr lang="es-ES_tradnl" sz="2800" dirty="0" smtClean="0"/>
          </a:p>
          <a:p>
            <a:r>
              <a:rPr lang="es-ES_tradnl" sz="2800" dirty="0" smtClean="0"/>
              <a:t>Todo el mundo, incluso los criminales y los extranjeros</a:t>
            </a:r>
          </a:p>
          <a:p>
            <a:endParaRPr lang="es-ES_tradnl" sz="2800" dirty="0" smtClean="0"/>
          </a:p>
          <a:p>
            <a:r>
              <a:rPr lang="es-ES_tradnl" sz="2800" dirty="0" smtClean="0"/>
              <a:t>Es importante ayudar a los niños huérfanos enfermos, y pobres</a:t>
            </a:r>
            <a:r>
              <a:rPr lang="es-ES_tradnl" sz="2800" dirty="0" smtClean="0"/>
              <a:t>.</a:t>
            </a:r>
            <a:endParaRPr lang="es-ES_tradnl" sz="2800" dirty="0" smtClean="0"/>
          </a:p>
        </p:txBody>
      </p:sp>
    </p:spTree>
    <p:extLst>
      <p:ext uri="{BB962C8B-B14F-4D97-AF65-F5344CB8AC3E}">
        <p14:creationId xmlns:p14="http://schemas.microsoft.com/office/powerpoint/2010/main" val="329649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35601" y="289124"/>
            <a:ext cx="3479800" cy="1793676"/>
          </a:xfrm>
        </p:spPr>
        <p:txBody>
          <a:bodyPr/>
          <a:lstStyle/>
          <a:p>
            <a:r>
              <a:rPr lang="es-ES_tradnl" sz="4400" dirty="0" smtClean="0"/>
              <a:t>La Obediencia y la Ley</a:t>
            </a:r>
            <a:endParaRPr lang="es-ES_tradnl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2929" y="745066"/>
            <a:ext cx="5242671" cy="5893911"/>
          </a:xfrm>
        </p:spPr>
        <p:txBody>
          <a:bodyPr>
            <a:normAutofit/>
          </a:bodyPr>
          <a:lstStyle/>
          <a:p>
            <a:r>
              <a:rPr lang="es-ES_tradnl" dirty="0" smtClean="0"/>
              <a:t>Las leyes más importantes son los Mandamientos</a:t>
            </a:r>
          </a:p>
          <a:p>
            <a:endParaRPr lang="es-ES_tradnl" dirty="0" smtClean="0"/>
          </a:p>
          <a:p>
            <a:r>
              <a:rPr lang="es-ES_tradnl" dirty="0"/>
              <a:t>U</a:t>
            </a:r>
            <a:r>
              <a:rPr lang="es-ES_tradnl" dirty="0" smtClean="0"/>
              <a:t>n sistema llamado leyes mosaicas después de Moisés.</a:t>
            </a:r>
          </a:p>
          <a:p>
            <a:endParaRPr lang="es-ES_tradnl" dirty="0" smtClean="0"/>
          </a:p>
          <a:p>
            <a:r>
              <a:rPr lang="es-ES_tradnl" dirty="0" smtClean="0"/>
              <a:t>No hay trabajo en sábado, no se come cerdo.</a:t>
            </a:r>
            <a:endParaRPr lang="es-ES_tradnl" dirty="0"/>
          </a:p>
        </p:txBody>
      </p:sp>
      <p:pic>
        <p:nvPicPr>
          <p:cNvPr id="8" name="Picture 7" descr="Unknow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463800"/>
            <a:ext cx="3429000" cy="417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237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90600"/>
          </a:xfrm>
        </p:spPr>
        <p:txBody>
          <a:bodyPr/>
          <a:lstStyle/>
          <a:p>
            <a:r>
              <a:rPr lang="es-ES_tradnl" dirty="0" smtClean="0"/>
              <a:t>La Torá</a:t>
            </a:r>
            <a:endParaRPr lang="es-ES_tradn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5122333"/>
          </a:xfrm>
        </p:spPr>
        <p:txBody>
          <a:bodyPr>
            <a:normAutofit fontScale="92500" lnSpcReduction="10000"/>
          </a:bodyPr>
          <a:lstStyle/>
          <a:p>
            <a:endParaRPr lang="es-ES_tradnl" dirty="0" smtClean="0"/>
          </a:p>
          <a:p>
            <a:endParaRPr lang="es-ES_tradnl" dirty="0"/>
          </a:p>
          <a:p>
            <a:r>
              <a:rPr lang="es-ES_tradnl" sz="2800" dirty="0" smtClean="0"/>
              <a:t>Texto más sagrado del judaísmo, continúa hasta la muerte de Moisés.</a:t>
            </a:r>
          </a:p>
          <a:p>
            <a:endParaRPr lang="es-ES_tradnl" sz="2800" dirty="0" smtClean="0"/>
          </a:p>
          <a:p>
            <a:endParaRPr lang="es-ES_tradnl" sz="2800" dirty="0" smtClean="0"/>
          </a:p>
          <a:p>
            <a:r>
              <a:rPr lang="es-ES_tradnl" sz="2800" dirty="0" smtClean="0"/>
              <a:t>Cada sinagoga (iglesia) tiene una copia de la Torá</a:t>
            </a:r>
          </a:p>
          <a:p>
            <a:endParaRPr lang="es-ES_tradnl" sz="2800" dirty="0"/>
          </a:p>
          <a:p>
            <a:endParaRPr lang="es-ES_tradnl" sz="2800" dirty="0" smtClean="0"/>
          </a:p>
          <a:p>
            <a:r>
              <a:rPr lang="es-ES_tradnl" sz="2800" dirty="0" smtClean="0"/>
              <a:t>La primera parte de las tres se llama </a:t>
            </a:r>
            <a:r>
              <a:rPr lang="es-ES_tradnl" sz="2800" dirty="0" err="1" smtClean="0"/>
              <a:t>Tanaj</a:t>
            </a:r>
            <a:r>
              <a:rPr lang="es-ES_tradnl" sz="2800" dirty="0" smtClean="0"/>
              <a:t>, donde se mencionan los profetas.</a:t>
            </a:r>
          </a:p>
          <a:p>
            <a:endParaRPr lang="es-ES_tradnl" dirty="0" smtClean="0"/>
          </a:p>
        </p:txBody>
      </p:sp>
      <p:pic>
        <p:nvPicPr>
          <p:cNvPr id="7" name="Picture 6" descr="Torah-Scroll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511" y="1337733"/>
            <a:ext cx="6700426" cy="488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262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16096</TotalTime>
  <Words>268</Words>
  <Application>Microsoft Macintosh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Las Creencias Judías</vt:lpstr>
      <vt:lpstr>Los Diez Mandamientos</vt:lpstr>
      <vt:lpstr>¿Qué es el judaísmo?</vt:lpstr>
      <vt:lpstr>La Creencia en la Educación</vt:lpstr>
      <vt:lpstr>Justicia y la Rectitud</vt:lpstr>
      <vt:lpstr>La Obediencia y la Ley</vt:lpstr>
      <vt:lpstr>La Torá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MVWSD</dc:creator>
  <cp:lastModifiedBy>MVWSD</cp:lastModifiedBy>
  <cp:revision>22</cp:revision>
  <dcterms:created xsi:type="dcterms:W3CDTF">2013-01-13T20:18:14Z</dcterms:created>
  <dcterms:modified xsi:type="dcterms:W3CDTF">2015-02-26T16:00:27Z</dcterms:modified>
</cp:coreProperties>
</file>