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79" r:id="rId5"/>
    <p:sldId id="263" r:id="rId6"/>
    <p:sldId id="278" r:id="rId7"/>
    <p:sldId id="264" r:id="rId8"/>
    <p:sldId id="269" r:id="rId9"/>
    <p:sldId id="272" r:id="rId10"/>
    <p:sldId id="281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2" autoAdjust="0"/>
    <p:restoredTop sz="94660"/>
  </p:normalViewPr>
  <p:slideViewPr>
    <p:cSldViewPr>
      <p:cViewPr varScale="1">
        <p:scale>
          <a:sx n="66" d="100"/>
          <a:sy n="66" d="100"/>
        </p:scale>
        <p:origin x="-1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79C65-C783-4871-AB1C-F90BCC4DFE1D}" type="datetimeFigureOut">
              <a:rPr lang="es-CO" smtClean="0"/>
              <a:t>12/2/15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CA29-F966-4E12-BC4B-0AE7165B947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059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B3261-B824-4271-B4DE-2F5F3C4127D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08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B3261-B824-4271-B4DE-2F5F3C4127D0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62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6988C-E5E5-47AC-B756-CB08189951E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54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6988C-E5E5-47AC-B756-CB08189951E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51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6988C-E5E5-47AC-B756-CB08189951E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16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FDFD-1BA0-49E5-92BB-718AD176EE96}" type="datetime1">
              <a:rPr lang="es-ES" smtClean="0"/>
              <a:t>12/2/15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6ED1-58F3-416B-A50D-57FC59BA1C5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A15F-8E67-4D6D-A0E8-120ABFB828D0}" type="datetime1">
              <a:rPr lang="es-ES" smtClean="0"/>
              <a:t>12/2/15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6ED1-58F3-416B-A50D-57FC59BA1C5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6486-DAC7-4828-8B6D-48227F394BAE}" type="datetime1">
              <a:rPr lang="es-ES" smtClean="0"/>
              <a:t>12/2/15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6ED1-58F3-416B-A50D-57FC59BA1C5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B960C-525F-455F-A762-7132C63FC8F1}" type="datetime1">
              <a:rPr lang="es-ES" smtClean="0"/>
              <a:t>12/2/15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6ED1-58F3-416B-A50D-57FC59BA1C5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125B-A3EA-420C-AFFC-E076053E1070}" type="datetime1">
              <a:rPr lang="es-ES" smtClean="0"/>
              <a:t>12/2/15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6ED1-58F3-416B-A50D-57FC59BA1C5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8D51-2E90-4071-AF3A-C8638DB27A4A}" type="datetime1">
              <a:rPr lang="es-ES" smtClean="0"/>
              <a:t>12/2/15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6ED1-58F3-416B-A50D-57FC59BA1C5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79D7-8CBF-4486-AB4B-4D08DE89DE5B}" type="datetime1">
              <a:rPr lang="es-ES" smtClean="0"/>
              <a:t>12/2/15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6ED1-58F3-416B-A50D-57FC59BA1C5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10C6-E81E-4879-ABA1-781A0195F58A}" type="datetime1">
              <a:rPr lang="es-ES" smtClean="0"/>
              <a:t>12/2/15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6ED1-58F3-416B-A50D-57FC59BA1C5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E889-6821-43AA-91C3-62C795E2D7A2}" type="datetime1">
              <a:rPr lang="es-ES" smtClean="0"/>
              <a:t>12/2/15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6ED1-58F3-416B-A50D-57FC59BA1C5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529E-7115-482C-8609-AF15D18180B7}" type="datetime1">
              <a:rPr lang="es-ES" smtClean="0"/>
              <a:t>12/2/15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6ED1-58F3-416B-A50D-57FC59BA1C5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1D68-2F45-4A54-B2E7-C57D5D701B17}" type="datetime1">
              <a:rPr lang="es-ES" smtClean="0"/>
              <a:t>12/2/15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6ED1-58F3-416B-A50D-57FC59BA1C51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E7C6-333C-4D90-8B86-154065760598}" type="datetime1">
              <a:rPr lang="es-ES" smtClean="0"/>
              <a:t>12/2/15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Elaborado por Ledis Laura Quintana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6ED1-58F3-416B-A50D-57FC59BA1C51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Map_sahel.jpg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frica.mrdonn.org/african_welcome_grou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01056" cy="5688270"/>
          </a:xfrm>
          <a:prstGeom prst="rect">
            <a:avLst/>
          </a:prstGeom>
          <a:noFill/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arvesting coco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57686" cy="6858000"/>
          </a:xfrm>
          <a:prstGeom prst="rect">
            <a:avLst/>
          </a:prstGeom>
        </p:spPr>
      </p:pic>
      <p:pic>
        <p:nvPicPr>
          <p:cNvPr id="24578" name="Picture 2" descr="https://sites.google.com/site/comprendiendoelmundo/_/rsrc/1272815293094/home/mapas-de-interes/300px-Religion_distribution_Africa_crop.png?height=310&amp;width=4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3" y="0"/>
            <a:ext cx="5715008" cy="6858000"/>
          </a:xfrm>
          <a:prstGeom prst="rect">
            <a:avLst/>
          </a:prstGeom>
          <a:noFill/>
        </p:spPr>
      </p:pic>
      <p:sp>
        <p:nvSpPr>
          <p:cNvPr id="4" name="3 Llamada rectangular"/>
          <p:cNvSpPr/>
          <p:nvPr/>
        </p:nvSpPr>
        <p:spPr>
          <a:xfrm>
            <a:off x="500034" y="1643050"/>
            <a:ext cx="1857388" cy="1928826"/>
          </a:xfrm>
          <a:prstGeom prst="wedgeRectCallout">
            <a:avLst>
              <a:gd name="adj1" fmla="val -33567"/>
              <a:gd name="adj2" fmla="val 7435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Estas son algunas de las religiones profesadas en áfrica, sin incluir los cultos nativos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862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6593" r="4396" b="5494"/>
          <a:stretch>
            <a:fillRect/>
          </a:stretch>
        </p:blipFill>
        <p:spPr bwMode="auto">
          <a:xfrm>
            <a:off x="3163038" y="178406"/>
            <a:ext cx="571504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Imagen" descr="africana0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12" y="1411237"/>
            <a:ext cx="2353880" cy="4143380"/>
          </a:xfrm>
          <a:prstGeom prst="rect">
            <a:avLst/>
          </a:prstGeom>
        </p:spPr>
      </p:pic>
      <p:sp>
        <p:nvSpPr>
          <p:cNvPr id="5" name="4 Llamada rectangular"/>
          <p:cNvSpPr/>
          <p:nvPr/>
        </p:nvSpPr>
        <p:spPr>
          <a:xfrm>
            <a:off x="348379" y="143173"/>
            <a:ext cx="2571768" cy="1285884"/>
          </a:xfrm>
          <a:prstGeom prst="wedgeRectCallout">
            <a:avLst>
              <a:gd name="adj1" fmla="val 15509"/>
              <a:gd name="adj2" fmla="val 73714"/>
            </a:avLst>
          </a:prstGeom>
          <a:solidFill>
            <a:schemeClr val="lt1"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A continuación observarás los límites geográficos del continente africano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572132" y="1428736"/>
            <a:ext cx="1173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Mar Mediterráneo</a:t>
            </a:r>
            <a:endParaRPr lang="es-ES" sz="1000" b="1" dirty="0"/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2786998" y="2713673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Océano Atlántico</a:t>
            </a:r>
            <a:endParaRPr lang="es-ES" sz="1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214942" y="714356"/>
            <a:ext cx="1253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Continente Europeo</a:t>
            </a:r>
            <a:endParaRPr lang="es-ES" sz="1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858148" y="3714752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Océano Indico</a:t>
            </a:r>
            <a:endParaRPr lang="es-ES" sz="1000" b="1" dirty="0"/>
          </a:p>
        </p:txBody>
      </p:sp>
      <p:sp>
        <p:nvSpPr>
          <p:cNvPr id="10" name="9 CuadroTexto"/>
          <p:cNvSpPr txBox="1"/>
          <p:nvPr/>
        </p:nvSpPr>
        <p:spPr>
          <a:xfrm rot="3751360">
            <a:off x="7214040" y="2233441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Mar Rojo</a:t>
            </a:r>
            <a:endParaRPr lang="es-ES" sz="1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72396" y="1500174"/>
            <a:ext cx="787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Asia menor</a:t>
            </a:r>
            <a:endParaRPr lang="es-ES" sz="1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15074" y="2857496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África</a:t>
            </a:r>
            <a:endParaRPr lang="es-ES" sz="1000" b="1" dirty="0"/>
          </a:p>
        </p:txBody>
      </p:sp>
      <p:sp>
        <p:nvSpPr>
          <p:cNvPr id="2" name="1 Rectángulo"/>
          <p:cNvSpPr/>
          <p:nvPr/>
        </p:nvSpPr>
        <p:spPr>
          <a:xfrm>
            <a:off x="0" y="5131756"/>
            <a:ext cx="9144000" cy="17025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dirty="0" smtClean="0"/>
          </a:p>
          <a:p>
            <a:r>
              <a:rPr lang="es-CO" dirty="0" smtClean="0"/>
              <a:t>Está </a:t>
            </a:r>
            <a:r>
              <a:rPr lang="es-CO" dirty="0"/>
              <a:t>dividida, casi en su mitad, por la línea del ecuador, por lo que no conoce los climas fríos, a excepción de las cumbres montañosas y las noches en el desierto. A uno y otro lado del ecuador, se suceden las selvas, los desiertos, las zonas de pluviosidad abundante y las zonas secas.</a:t>
            </a:r>
          </a:p>
          <a:p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img.fotocommunity.com/images/Motivos/Documentacion-y-periodismo/MEMORIAS-DE-AFRICA-PAISAJES-DE-SOSSUVLEI-NAMIBIA-a28573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" name="1 Imagen" descr="africano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72198" y="4572008"/>
            <a:ext cx="2694239" cy="2143152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Generalidades de </a:t>
            </a: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Á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frica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http://www.1papacaio.com.br/modules/Cliparts/gallery/cliparts_variados/historia/africa/caban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6273072" cy="364331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714348" y="1214422"/>
            <a:ext cx="7929618" cy="92333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África</a:t>
            </a:r>
            <a:r>
              <a:rPr lang="es-ES" dirty="0"/>
              <a:t> es el tercer continente (después de Asia y América) del mundo por extensión </a:t>
            </a:r>
            <a:r>
              <a:rPr lang="es-ES" dirty="0" smtClean="0"/>
              <a:t>territorial. </a:t>
            </a:r>
            <a:r>
              <a:rPr lang="es-ES" dirty="0"/>
              <a:t>Aunque posee una superficie total de 30.272.922 Km² </a:t>
            </a:r>
            <a:r>
              <a:rPr lang="es-ES" dirty="0" smtClean="0"/>
              <a:t>, su población </a:t>
            </a:r>
            <a:r>
              <a:rPr lang="es-ES" dirty="0"/>
              <a:t>es de mil millones de </a:t>
            </a:r>
            <a:r>
              <a:rPr lang="es-ES" dirty="0" smtClean="0"/>
              <a:t>habitantes.</a:t>
            </a:r>
            <a:endParaRPr lang="es-ES" dirty="0"/>
          </a:p>
        </p:txBody>
      </p:sp>
      <p:sp>
        <p:nvSpPr>
          <p:cNvPr id="8" name="7 Llamada rectangular"/>
          <p:cNvSpPr/>
          <p:nvPr/>
        </p:nvSpPr>
        <p:spPr>
          <a:xfrm>
            <a:off x="5286380" y="3643314"/>
            <a:ext cx="2928958" cy="714380"/>
          </a:xfrm>
          <a:prstGeom prst="wedgeRectCallout">
            <a:avLst>
              <a:gd name="adj1" fmla="val 5906"/>
              <a:gd name="adj2" fmla="val 85864"/>
            </a:avLst>
          </a:prstGeom>
          <a:solidFill>
            <a:schemeClr val="bg1">
              <a:alpha val="87000"/>
            </a:schemeClr>
          </a:solidFill>
          <a:ln w="3492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El continente se organiza en 54 países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c6ng6 h64sew5f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664"/>
            <a:ext cx="2555775" cy="6449336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3995936" y="4143380"/>
            <a:ext cx="3010086" cy="242088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CO" sz="1600" dirty="0" smtClean="0">
                <a:solidFill>
                  <a:schemeClr val="tx1"/>
                </a:solidFill>
              </a:rPr>
              <a:t>En su mayor parte África es una enorme y antigua plataforma continental maciza y compacta, elevada entre 600 y 800 msnm, </a:t>
            </a:r>
            <a:endParaRPr lang="es-CO" sz="1600" dirty="0" smtClean="0"/>
          </a:p>
        </p:txBody>
      </p:sp>
      <p:sp>
        <p:nvSpPr>
          <p:cNvPr id="5" name="4 Elipse"/>
          <p:cNvSpPr/>
          <p:nvPr/>
        </p:nvSpPr>
        <p:spPr>
          <a:xfrm>
            <a:off x="3995936" y="408664"/>
            <a:ext cx="2796342" cy="252429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tx1"/>
                </a:solidFill>
              </a:rPr>
              <a:t>África es el continente con mayor índice de insolación anual, lo cual podría haber dado origen a su nombre (África, del latín ‘sin frío’).</a:t>
            </a:r>
          </a:p>
        </p:txBody>
      </p:sp>
      <p:sp>
        <p:nvSpPr>
          <p:cNvPr id="6" name="5 Elipse"/>
          <p:cNvSpPr/>
          <p:nvPr/>
        </p:nvSpPr>
        <p:spPr>
          <a:xfrm>
            <a:off x="2082503" y="2024662"/>
            <a:ext cx="2786590" cy="26887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O" sz="1600" dirty="0" smtClean="0">
                <a:solidFill>
                  <a:schemeClr val="tx1"/>
                </a:solidFill>
              </a:rPr>
              <a:t>Los suelos son excepcionalmente ricos en minerales y muy aptos para. Las principales áreas cultivadas se encuentran al lado de fuentes de agua</a:t>
            </a:r>
            <a:endParaRPr lang="es-CO" sz="1600" dirty="0" smtClean="0"/>
          </a:p>
        </p:txBody>
      </p:sp>
      <p:sp>
        <p:nvSpPr>
          <p:cNvPr id="7" name="6 Elipse"/>
          <p:cNvSpPr/>
          <p:nvPr/>
        </p:nvSpPr>
        <p:spPr>
          <a:xfrm>
            <a:off x="6371322" y="2024662"/>
            <a:ext cx="2736304" cy="27616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/>
                </a:solidFill>
              </a:rPr>
              <a:t>Tres franjas climáticas sucesivas se repiten al norte y al sur del ecuador, abarcando los climas mediterráneo, desértico, subtropical e intertropical lluvioso, 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8" name="7 Llamada de flecha cuádruple"/>
          <p:cNvSpPr/>
          <p:nvPr/>
        </p:nvSpPr>
        <p:spPr>
          <a:xfrm>
            <a:off x="4871124" y="2786058"/>
            <a:ext cx="1500198" cy="1357322"/>
          </a:xfrm>
          <a:prstGeom prst="quad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310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-W0FEvQ4WMeo/TuoqQu0zFLI/AAAAAAAAIaI/B5mDKj73qi4/s1600/sahar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pic>
        <p:nvPicPr>
          <p:cNvPr id="3" name="2 Imagen" descr="africano0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14686"/>
            <a:ext cx="2053908" cy="350520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493986" y="4920160"/>
            <a:ext cx="6643734" cy="1919706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El </a:t>
            </a:r>
            <a:r>
              <a:rPr lang="es-ES" b="1" dirty="0">
                <a:solidFill>
                  <a:schemeClr val="tx1"/>
                </a:solidFill>
              </a:rPr>
              <a:t>desierto del Sahara</a:t>
            </a:r>
            <a:r>
              <a:rPr lang="es-ES" dirty="0">
                <a:solidFill>
                  <a:schemeClr val="tx1"/>
                </a:solidFill>
              </a:rPr>
              <a:t> o también conocido </a:t>
            </a:r>
            <a:r>
              <a:rPr lang="es-ES" dirty="0" smtClean="0">
                <a:solidFill>
                  <a:schemeClr val="tx1"/>
                </a:solidFill>
              </a:rPr>
              <a:t>es el desierto</a:t>
            </a:r>
            <a:r>
              <a:rPr lang="es-ES" dirty="0">
                <a:solidFill>
                  <a:schemeClr val="tx1"/>
                </a:solidFill>
              </a:rPr>
              <a:t> cálido más grande del mundo, con unos 9.065.000 km² de superficie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r>
              <a:rPr lang="es-ES" dirty="0">
                <a:solidFill>
                  <a:schemeClr val="tx1"/>
                </a:solidFill>
              </a:rPr>
              <a:t> Está localizado en el norte de África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commons/thumb/2/2b/Map_sahel.jpg/180px-Map_sahel.jpg">
            <a:hlinkClick r:id="rId3" tooltip="Ubicación del Sáhel en África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0"/>
            <a:ext cx="5436096" cy="6500834"/>
          </a:xfrm>
          <a:prstGeom prst="rect">
            <a:avLst/>
          </a:prstGeom>
          <a:noFill/>
        </p:spPr>
      </p:pic>
      <p:sp>
        <p:nvSpPr>
          <p:cNvPr id="6" name="5 Marcador de contenido"/>
          <p:cNvSpPr>
            <a:spLocks noGrp="1"/>
          </p:cNvSpPr>
          <p:nvPr>
            <p:ph sz="half" idx="4294967295"/>
          </p:nvPr>
        </p:nvSpPr>
        <p:spPr>
          <a:xfrm>
            <a:off x="0" y="428625"/>
            <a:ext cx="4071938" cy="6429375"/>
          </a:xfrm>
        </p:spPr>
        <p:txBody>
          <a:bodyPr>
            <a:normAutofit/>
          </a:bodyPr>
          <a:lstStyle/>
          <a:p>
            <a:r>
              <a:rPr lang="es-CO" b="1" dirty="0" smtClean="0"/>
              <a:t>Sahel</a:t>
            </a:r>
            <a:r>
              <a:rPr lang="es-CO" dirty="0" smtClean="0"/>
              <a:t> o mejor </a:t>
            </a:r>
            <a:r>
              <a:rPr lang="es-CO" b="1" dirty="0" smtClean="0"/>
              <a:t>Sáhel</a:t>
            </a:r>
            <a:r>
              <a:rPr lang="es-CO" dirty="0" smtClean="0"/>
              <a:t>:</a:t>
            </a:r>
          </a:p>
          <a:p>
            <a:endParaRPr lang="es-CO" dirty="0" smtClean="0"/>
          </a:p>
          <a:p>
            <a:r>
              <a:rPr lang="es-CO" b="1" dirty="0" smtClean="0"/>
              <a:t>Es una zona con clima semiárido</a:t>
            </a:r>
            <a:r>
              <a:rPr lang="es-CO" dirty="0" smtClean="0"/>
              <a:t>, limita al </a:t>
            </a:r>
            <a:r>
              <a:rPr lang="es-CO" b="1" dirty="0" smtClean="0"/>
              <a:t>norte con el Desierto del </a:t>
            </a:r>
            <a:r>
              <a:rPr lang="es-CO" b="1" dirty="0" smtClean="0"/>
              <a:t>Sáhara</a:t>
            </a:r>
          </a:p>
          <a:p>
            <a:endParaRPr lang="es-CO" b="1" dirty="0"/>
          </a:p>
          <a:p>
            <a:r>
              <a:rPr lang="es-CO" b="1" dirty="0" smtClean="0"/>
              <a:t>Tiene </a:t>
            </a:r>
            <a:r>
              <a:rPr lang="es-CO" b="1" dirty="0" smtClean="0"/>
              <a:t>una extensión aproximada de 4 millones de km</a:t>
            </a:r>
            <a:r>
              <a:rPr lang="es-CO" b="1" dirty="0" smtClean="0"/>
              <a:t>²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54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ellowater.org/wp-content/uploads/2013/01/Kilimanjar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2 Imagen" descr="feiticeir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43636" y="3643314"/>
            <a:ext cx="2409821" cy="175199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4282" y="5357826"/>
            <a:ext cx="8786874" cy="1200329"/>
          </a:xfrm>
          <a:prstGeom prst="rect">
            <a:avLst/>
          </a:prstGeom>
          <a:solidFill>
            <a:schemeClr val="bg1">
              <a:alpha val="85000"/>
            </a:schemeClr>
          </a:solidFill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s-ES" dirty="0"/>
              <a:t>El </a:t>
            </a:r>
            <a:r>
              <a:rPr lang="es-ES" b="1" dirty="0"/>
              <a:t>Kilimanjaro</a:t>
            </a:r>
            <a:r>
              <a:rPr lang="es-ES" dirty="0"/>
              <a:t> es una montaña situada en el nordeste de Tanzania formada por tres volcanes inactivos: </a:t>
            </a:r>
            <a:r>
              <a:rPr lang="es-ES" dirty="0" smtClean="0"/>
              <a:t>Es </a:t>
            </a:r>
            <a:r>
              <a:rPr lang="es-ES" dirty="0"/>
              <a:t>conocido por los famosos campos de hielo de su cumbre, que se están reduciendo de forma dramática desde principios del siglo XX y se estima que desaparecerán por completo entre 2020 y 2050.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theiopian farmer and s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96360"/>
            <a:ext cx="3786182" cy="5561640"/>
          </a:xfrm>
          <a:prstGeom prst="rect">
            <a:avLst/>
          </a:prstGeom>
        </p:spPr>
      </p:pic>
      <p:sp>
        <p:nvSpPr>
          <p:cNvPr id="4" name="3 Llamada rectangular"/>
          <p:cNvSpPr/>
          <p:nvPr/>
        </p:nvSpPr>
        <p:spPr>
          <a:xfrm>
            <a:off x="857224" y="214290"/>
            <a:ext cx="2714644" cy="1357322"/>
          </a:xfrm>
          <a:prstGeom prst="wedgeRectCallout">
            <a:avLst>
              <a:gd name="adj1" fmla="val -35158"/>
              <a:gd name="adj2" fmla="val 5874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Estos son los idiomas que se hablan en el continente africano, sin contar las numerosas lenguas nativas</a:t>
            </a:r>
            <a:endParaRPr lang="es-ES" b="1" dirty="0"/>
          </a:p>
        </p:txBody>
      </p:sp>
      <p:pic>
        <p:nvPicPr>
          <p:cNvPr id="23554" name="Picture 2" descr="http://upload.wikimedia.org/wikipedia/commons/thumb/b/b8/Official_LanguagesMap-Africa.png/341px-Official_LanguagesMap-Afric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noFill/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Elaborado por Ledis Laura Quintana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7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"/>
          <p:cNvSpPr/>
          <p:nvPr/>
        </p:nvSpPr>
        <p:spPr>
          <a:xfrm>
            <a:off x="142844" y="500042"/>
            <a:ext cx="3214710" cy="2428892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Los suelos son excepcionalmente ricos en minerales y muy aptos para pastos allí donde la mosca tsetsé no prolifera. Las principales áreas cultivadas se encuentran en las tierras altas orientales y la zona de los Grandes Lagos, algunos deltas y riberas e incluso en el Sahel.</a:t>
            </a:r>
          </a:p>
          <a:p>
            <a:pPr algn="ctr"/>
            <a:endParaRPr lang="es-ES" sz="1600" b="1" dirty="0"/>
          </a:p>
        </p:txBody>
      </p:sp>
      <p:pic>
        <p:nvPicPr>
          <p:cNvPr id="25602" name="Picture 2" descr="Echap pour fermer l'image. Utiliser les flèches pour parcourir les autres image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</p:spPr>
      </p:pic>
      <p:pic>
        <p:nvPicPr>
          <p:cNvPr id="3" name="2 Imagen" descr="crush sorgh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3348041"/>
            <a:ext cx="3428992" cy="35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297</Words>
  <Application>Microsoft Macintosh PowerPoint</Application>
  <PresentationFormat>On-screen Show (4:3)</PresentationFormat>
  <Paragraphs>36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PowerPoint Presentation</vt:lpstr>
      <vt:lpstr>PowerPoint Presentation</vt:lpstr>
      <vt:lpstr>Generalidades de África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Secretaria de Educacion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IE MANUEL J BETANCUR</dc:creator>
  <cp:lastModifiedBy>MVWSD</cp:lastModifiedBy>
  <cp:revision>38</cp:revision>
  <dcterms:created xsi:type="dcterms:W3CDTF">2013-05-03T19:43:37Z</dcterms:created>
  <dcterms:modified xsi:type="dcterms:W3CDTF">2015-12-02T17:56:34Z</dcterms:modified>
</cp:coreProperties>
</file>