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A6E38C-63A6-3F41-AE48-3FC177B10680}" type="datetimeFigureOut">
              <a:rPr lang="en-US" smtClean="0"/>
              <a:t>9/24/14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A59605-98DF-EB47-A1AD-916FE1BB27F2}" type="slidenum">
              <a:rPr lang="en-US" smtClean="0"/>
              <a:t>‹#›</a:t>
            </a:fld>
            <a:endParaRPr lang="en-US"/>
          </a:p>
        </p:txBody>
      </p:sp>
    </p:spTree>
    <p:extLst>
      <p:ext uri="{BB962C8B-B14F-4D97-AF65-F5344CB8AC3E}">
        <p14:creationId xmlns:p14="http://schemas.microsoft.com/office/powerpoint/2010/main" val="39333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79492-F1D6-4F53-A64C-6F02E91D501A}" type="datetimeFigureOut">
              <a:rPr lang="en-US" smtClean="0"/>
              <a:pPr/>
              <a:t>9/24/14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22F5E-9614-4F8F-960A-73B8A3A597A2}" type="slidenum">
              <a:rPr lang="en-US" smtClean="0"/>
              <a:pPr/>
              <a:t>‹#›</a:t>
            </a:fld>
            <a:endParaRPr lang="en-US"/>
          </a:p>
        </p:txBody>
      </p:sp>
    </p:spTree>
    <p:extLst>
      <p:ext uri="{BB962C8B-B14F-4D97-AF65-F5344CB8AC3E}">
        <p14:creationId xmlns:p14="http://schemas.microsoft.com/office/powerpoint/2010/main" val="110554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Boston" TargetMode="External"/><Relationship Id="rId4" Type="http://schemas.openxmlformats.org/officeDocument/2006/relationships/hyperlink" Target="http://en.wikipedia.org/wiki/1764" TargetMode="External"/><Relationship Id="rId5" Type="http://schemas.openxmlformats.org/officeDocument/2006/relationships/hyperlink" Target="http://en.wikipedia.org/wiki/Currency_Act" TargetMode="External"/><Relationship Id="rId6" Type="http://schemas.openxmlformats.org/officeDocument/2006/relationships/hyperlink" Target="http://en.wikipedia.org/wiki/Stamp_Act_1765" TargetMode="External"/><Relationship Id="rId7" Type="http://schemas.openxmlformats.org/officeDocument/2006/relationships/hyperlink" Target="http://en.wikipedia.org/wiki/Province_of_New_York" TargetMode="External"/><Relationship Id="rId8" Type="http://schemas.openxmlformats.org/officeDocument/2006/relationships/hyperlink" Target="http://en.wikipedia.org/wiki/Province_of_Massachusetts_Bay" TargetMode="External"/><Relationship Id="rId9" Type="http://schemas.openxmlformats.org/officeDocument/2006/relationships/hyperlink" Target="http://en.wikipedia.org/wiki/Stamp_Act_Congress"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Patriot_(American_Revolution)" TargetMode="External"/><Relationship Id="rId4" Type="http://schemas.openxmlformats.org/officeDocument/2006/relationships/hyperlink" Target="http://en.wikipedia.org/wiki/Thirteen_Colonies" TargetMode="External"/><Relationship Id="rId5" Type="http://schemas.openxmlformats.org/officeDocument/2006/relationships/hyperlink" Target="http://en.wikipedia.org/wiki/Boston_Tea_Party" TargetMode="External"/><Relationship Id="rId6" Type="http://schemas.openxmlformats.org/officeDocument/2006/relationships/hyperlink" Target="http://en.wikipedia.org/wiki/Intolerable_Acts" TargetMode="External"/><Relationship Id="rId7" Type="http://schemas.openxmlformats.org/officeDocument/2006/relationships/hyperlink" Target="http://en.wikipedia.org/wiki/American_Revolutionary_War"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9" Type="http://schemas.openxmlformats.org/officeDocument/2006/relationships/hyperlink" Target="http://en.wikipedia.org/wiki/British_America" TargetMode="External"/><Relationship Id="rId20" Type="http://schemas.openxmlformats.org/officeDocument/2006/relationships/hyperlink" Target="http://en.wikipedia.org/wiki/Petition_to_the_King_(1774)" TargetMode="External"/><Relationship Id="rId21" Type="http://schemas.openxmlformats.org/officeDocument/2006/relationships/hyperlink" Target="http://en.wikipedia.org/wiki/American_Revolutionary_War" TargetMode="External"/><Relationship Id="rId10" Type="http://schemas.openxmlformats.org/officeDocument/2006/relationships/hyperlink" Target="http://en.wikipedia.org/wiki/Tea_Act" TargetMode="External"/><Relationship Id="rId11" Type="http://schemas.openxmlformats.org/officeDocument/2006/relationships/hyperlink" Target="http://en.wikipedia.org/wiki/Parliament_of_Great_Britain" TargetMode="External"/><Relationship Id="rId12" Type="http://schemas.openxmlformats.org/officeDocument/2006/relationships/hyperlink" Target="http://en.wikipedia.org/wiki/Rights_of_Englishmen" TargetMode="External"/><Relationship Id="rId13" Type="http://schemas.openxmlformats.org/officeDocument/2006/relationships/hyperlink" Target="http://en.wikipedia.org/wiki/No_taxation_without_representation" TargetMode="External"/><Relationship Id="rId14" Type="http://schemas.openxmlformats.org/officeDocument/2006/relationships/hyperlink" Target="http://en.wikipedia.org/wiki/Thomas_Hutchinson_(governor)" TargetMode="External"/><Relationship Id="rId15" Type="http://schemas.openxmlformats.org/officeDocument/2006/relationships/hyperlink" Target="http://en.wikipedia.org/wiki/Authority" TargetMode="External"/><Relationship Id="rId16" Type="http://schemas.openxmlformats.org/officeDocument/2006/relationships/hyperlink" Target="http://en.wikipedia.org/wiki/American_Revolution" TargetMode="External"/><Relationship Id="rId17" Type="http://schemas.openxmlformats.org/officeDocument/2006/relationships/hyperlink" Target="http://en.wikipedia.org/wiki/Coercive_Acts" TargetMode="External"/><Relationship Id="rId18" Type="http://schemas.openxmlformats.org/officeDocument/2006/relationships/hyperlink" Target="http://en.wikipedia.org/wiki/Boston_Port_Act" TargetMode="External"/><Relationship Id="rId19" Type="http://schemas.openxmlformats.org/officeDocument/2006/relationships/hyperlink" Target="http://en.wikipedia.org/wiki/First_Continental_Congress" TargetMode="External"/><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en.wikipedia.org/wiki/Direct_action" TargetMode="External"/><Relationship Id="rId4" Type="http://schemas.openxmlformats.org/officeDocument/2006/relationships/hyperlink" Target="http://en.wikipedia.org/wiki/Boston" TargetMode="External"/><Relationship Id="rId5" Type="http://schemas.openxmlformats.org/officeDocument/2006/relationships/hyperlink" Target="http://en.wikipedia.org/wiki/Province_of_Massachusetts_Bay" TargetMode="External"/><Relationship Id="rId6" Type="http://schemas.openxmlformats.org/officeDocument/2006/relationships/hyperlink" Target="http://en.wikipedia.org/wiki/Kingdom_of_Great_Britain" TargetMode="External"/><Relationship Id="rId7" Type="http://schemas.openxmlformats.org/officeDocument/2006/relationships/hyperlink" Target="http://en.wikipedia.org/wiki/East_India_Company" TargetMode="External"/><Relationship Id="rId8" Type="http://schemas.openxmlformats.org/officeDocument/2006/relationships/hyperlink" Target="http://en.wikipedia.org/wiki/Boston_Harbor" TargetMode="Externa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en.wikipedia.org/wiki/Stamp_Act_1765" TargetMode="External"/><Relationship Id="rId12" Type="http://schemas.openxmlformats.org/officeDocument/2006/relationships/hyperlink" Target="http://en.wikipedia.org/wiki/Quebec_Act" TargetMode="External"/><Relationship Id="rId13" Type="http://schemas.openxmlformats.org/officeDocument/2006/relationships/hyperlink" Target="http://en.wikipedia.org/wiki/Province_of_Quebec_(1763%E2%80%931791)" TargetMode="External"/><Relationship Id="rId14" Type="http://schemas.openxmlformats.org/officeDocument/2006/relationships/hyperlink" Target="http://en.wikipedia.org/wiki/First_Continental_Congress" TargetMode="External"/><Relationship Id="rId15" Type="http://schemas.openxmlformats.org/officeDocument/2006/relationships/hyperlink" Target="http://en.wikipedia.org/wiki/American_Revolutionary_War" TargetMode="External"/><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en.wikipedia.org/wiki/Parliament_of_Great_Britain" TargetMode="External"/><Relationship Id="rId4" Type="http://schemas.openxmlformats.org/officeDocument/2006/relationships/hyperlink" Target="http://en.wikipedia.org/wiki/British_America" TargetMode="External"/><Relationship Id="rId5" Type="http://schemas.openxmlformats.org/officeDocument/2006/relationships/hyperlink" Target="http://en.wikipedia.org/wiki/Thirteen_Colonies" TargetMode="External"/><Relationship Id="rId6" Type="http://schemas.openxmlformats.org/officeDocument/2006/relationships/hyperlink" Target="http://en.wikipedia.org/wiki/United_States" TargetMode="External"/><Relationship Id="rId7" Type="http://schemas.openxmlformats.org/officeDocument/2006/relationships/hyperlink" Target="http://en.wikipedia.org/wiki/American_Revolution" TargetMode="External"/><Relationship Id="rId8" Type="http://schemas.openxmlformats.org/officeDocument/2006/relationships/hyperlink" Target="http://en.wikipedia.org/wiki/Boston_Tea_Party" TargetMode="External"/><Relationship Id="rId9" Type="http://schemas.openxmlformats.org/officeDocument/2006/relationships/hyperlink" Target="http://en.wikipedia.org/wiki/British_Parliament" TargetMode="External"/><Relationship Id="rId10" Type="http://schemas.openxmlformats.org/officeDocument/2006/relationships/hyperlink" Target="http://en.wikipedia.org/wiki/Province_of_Massachusetts_Bay" TargetMode="External"/></Relationships>
</file>

<file path=ppt/notesSlides/_rels/notesSlide15.xml.rels><?xml version="1.0" encoding="UTF-8" standalone="yes"?>
<Relationships xmlns="http://schemas.openxmlformats.org/package/2006/relationships"><Relationship Id="rId11" Type="http://schemas.openxmlformats.org/officeDocument/2006/relationships/hyperlink" Target="http://en.wikipedia.org/wiki/Province_of_Georgia" TargetMode="External"/><Relationship Id="rId12" Type="http://schemas.openxmlformats.org/officeDocument/2006/relationships/hyperlink" Target="http://en.wikipedia.org/wiki/First_Continental_Congress%23cite_note-0" TargetMode="External"/><Relationship Id="rId13" Type="http://schemas.openxmlformats.org/officeDocument/2006/relationships/hyperlink" Target="http://en.wikipedia.org/wiki/Boycott" TargetMode="External"/><Relationship Id="rId14" Type="http://schemas.openxmlformats.org/officeDocument/2006/relationships/hyperlink" Target="http://en.wikipedia.org/wiki/George_III_of_the_United_Kingdom" TargetMode="External"/><Relationship Id="rId15" Type="http://schemas.openxmlformats.org/officeDocument/2006/relationships/hyperlink" Target="http://en.wikipedia.org/wiki/Continental_Congress" TargetMode="External"/><Relationship Id="rId16" Type="http://schemas.openxmlformats.org/officeDocument/2006/relationships/hyperlink" Target="http://en.wikipedia.org/wiki/Second_Continental_Congress" TargetMode="External"/><Relationship Id="rId17" Type="http://schemas.openxmlformats.org/officeDocument/2006/relationships/hyperlink" Target="http://en.wikipedia.org/wiki/American_Revolutionary_War"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en.wikipedia.org/wiki/North_America" TargetMode="External"/><Relationship Id="rId4" Type="http://schemas.openxmlformats.org/officeDocument/2006/relationships/hyperlink" Target="http://en.wikipedia.org/wiki/Carpenters'_Hall" TargetMode="External"/><Relationship Id="rId5" Type="http://schemas.openxmlformats.org/officeDocument/2006/relationships/hyperlink" Target="http://en.wikipedia.org/wiki/Pennsylvania" TargetMode="External"/><Relationship Id="rId6" Type="http://schemas.openxmlformats.org/officeDocument/2006/relationships/hyperlink" Target="http://en.wikipedia.org/wiki/American_Revolution" TargetMode="External"/><Relationship Id="rId7" Type="http://schemas.openxmlformats.org/officeDocument/2006/relationships/hyperlink" Target="http://en.wikipedia.org/wiki/Intolerable_Acts" TargetMode="External"/><Relationship Id="rId8" Type="http://schemas.openxmlformats.org/officeDocument/2006/relationships/hyperlink" Target="http://en.wikipedia.org/wiki/Parliament_of_Great_Britain" TargetMode="External"/><Relationship Id="rId9" Type="http://schemas.openxmlformats.org/officeDocument/2006/relationships/hyperlink" Target="http://en.wikipedia.org/wiki/Boston_Tea_Party" TargetMode="External"/><Relationship Id="rId10" Type="http://schemas.openxmlformats.org/officeDocument/2006/relationships/hyperlink" Target="http://en.wikipedia.org/wiki/Thirteen_Colonies" TargetMode="External"/></Relationships>
</file>

<file path=ppt/notesSlides/_rels/notesSlide16.xml.rels><?xml version="1.0" encoding="UTF-8" standalone="yes"?>
<Relationships xmlns="http://schemas.openxmlformats.org/package/2006/relationships"><Relationship Id="rId11" Type="http://schemas.openxmlformats.org/officeDocument/2006/relationships/hyperlink" Target="http://en.wikipedia.org/wiki/Articles_of_Confederation" TargetMode="External"/><Relationship Id="rId12" Type="http://schemas.openxmlformats.org/officeDocument/2006/relationships/hyperlink" Target="http://en.wikipedia.org/wiki/Congress_of_the_Confederation" TargetMode="External"/><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en.wikipedia.org/wiki/Continental_Congress" TargetMode="External"/><Relationship Id="rId4" Type="http://schemas.openxmlformats.org/officeDocument/2006/relationships/hyperlink" Target="http://en.wikipedia.org/wiki/Thirteen_Colonies" TargetMode="External"/><Relationship Id="rId5" Type="http://schemas.openxmlformats.org/officeDocument/2006/relationships/hyperlink" Target="http://en.wikipedia.org/wiki/Philadelphia" TargetMode="External"/><Relationship Id="rId6" Type="http://schemas.openxmlformats.org/officeDocument/2006/relationships/hyperlink" Target="http://en.wikipedia.org/wiki/Pennsylvania" TargetMode="External"/><Relationship Id="rId7" Type="http://schemas.openxmlformats.org/officeDocument/2006/relationships/hyperlink" Target="http://en.wikipedia.org/wiki/American_Revolutionary_War" TargetMode="External"/><Relationship Id="rId8" Type="http://schemas.openxmlformats.org/officeDocument/2006/relationships/hyperlink" Target="http://en.wikipedia.org/wiki/First_Continental_Congress" TargetMode="External"/><Relationship Id="rId9" Type="http://schemas.openxmlformats.org/officeDocument/2006/relationships/hyperlink" Target="http://en.wikipedia.org/wiki/United_States_Declaration_of_Independence" TargetMode="External"/><Relationship Id="rId10" Type="http://schemas.openxmlformats.org/officeDocument/2006/relationships/hyperlink" Target="http://en.wikipedia.org/wiki/Second_Continental_Congress%23cite_note-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Breed's_Hill" TargetMode="External"/><Relationship Id="rId4" Type="http://schemas.openxmlformats.org/officeDocument/2006/relationships/hyperlink" Target="http://en.wikipedia.org/wiki/Siege_of_Boston" TargetMode="External"/><Relationship Id="rId5" Type="http://schemas.openxmlformats.org/officeDocument/2006/relationships/hyperlink" Target="http://en.wikipedia.org/wiki/American_Revolutionary_War" TargetMode="External"/><Relationship Id="rId6" Type="http://schemas.openxmlformats.org/officeDocument/2006/relationships/hyperlink" Target="http://en.wikipedia.org/wiki/Boston" TargetMode="External"/><Relationship Id="rId7" Type="http://schemas.openxmlformats.org/officeDocument/2006/relationships/hyperlink" Target="http://en.wikipedia.org/wiki/William_Prescott" TargetMode="External"/><Relationship Id="rId8" Type="http://schemas.openxmlformats.org/officeDocument/2006/relationships/hyperlink" Target="http://en.wikipedia.org/wiki/Redoubt" TargetMode="External"/><Relationship Id="rId9" Type="http://schemas.openxmlformats.org/officeDocument/2006/relationships/hyperlink" Target="http://en.wikipedia.org/wiki/Pyrrhic_victory" TargetMode="External"/><Relationship Id="rId10" Type="http://schemas.openxmlformats.org/officeDocument/2006/relationships/hyperlink" Target="http://en.wikipedia.org/wiki/Regular_army" TargetMode="External"/><Relationship Id="rId11" Type="http://schemas.openxmlformats.org/officeDocument/2006/relationships/hyperlink" Target="http://en.wikipedia.org/wiki/Pitched_battle"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1" Type="http://schemas.openxmlformats.org/officeDocument/2006/relationships/hyperlink" Target="http://en.wikipedia.org/wiki/Thomas_Jefferson" TargetMode="External"/><Relationship Id="rId12" Type="http://schemas.openxmlformats.org/officeDocument/2006/relationships/hyperlink" Target="http://en.wikipedia.org/wiki/Olive_Branch_Petition%23cite_note-Brown-2" TargetMode="External"/><Relationship Id="rId13" Type="http://schemas.openxmlformats.org/officeDocument/2006/relationships/hyperlink" Target="http://en.wikipedia.org/wiki/Olive_Branch_Petition%23cite_note-Christie-3" TargetMode="External"/><Relationship Id="rId14" Type="http://schemas.openxmlformats.org/officeDocument/2006/relationships/hyperlink" Target="http://en.wikipedia.org/wiki/Lexington_and_Concord"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Kingdom_of_Great_Britain" TargetMode="External"/><Relationship Id="rId4" Type="http://schemas.openxmlformats.org/officeDocument/2006/relationships/hyperlink" Target="http://en.wikipedia.org/wiki/Proclamation_of_Rebellion" TargetMode="External"/><Relationship Id="rId5" Type="http://schemas.openxmlformats.org/officeDocument/2006/relationships/hyperlink" Target="http://en.wikipedia.org/wiki/Olive_Branch_Petition%23cite_note-0" TargetMode="External"/><Relationship Id="rId6" Type="http://schemas.openxmlformats.org/officeDocument/2006/relationships/hyperlink" Target="http://en.wikipedia.org/wiki/Second_Continental_Congress" TargetMode="External"/><Relationship Id="rId7" Type="http://schemas.openxmlformats.org/officeDocument/2006/relationships/hyperlink" Target="http://en.wikipedia.org/wiki/John_Dickinson_(delegate)" TargetMode="External"/><Relationship Id="rId8" Type="http://schemas.openxmlformats.org/officeDocument/2006/relationships/hyperlink" Target="http://en.wikipedia.org/wiki/George_III_of_Great_Britain" TargetMode="External"/><Relationship Id="rId9" Type="http://schemas.openxmlformats.org/officeDocument/2006/relationships/hyperlink" Target="http://en.wikipedia.org/wiki/John_Adams" TargetMode="External"/><Relationship Id="rId10" Type="http://schemas.openxmlformats.org/officeDocument/2006/relationships/hyperlink" Target="http://en.wikipedia.org/wiki/Olive_Branch_Petition%23cite_note-Ferling-1" TargetMode="Externa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en.wikipedia.org/wiki/Biblical" TargetMode="External"/><Relationship Id="rId12" Type="http://schemas.openxmlformats.org/officeDocument/2006/relationships/hyperlink" Target="http://en.wikipedia.org/wiki/Common_Sense_(pamphlet)%23cite_note-2" TargetMode="External"/><Relationship Id="rId13" Type="http://schemas.openxmlformats.org/officeDocument/2006/relationships/hyperlink" Target="http://en.wikipedia.org/wiki/Common_Sense_(pamphlet)%23cite_note-3" TargetMode="External"/><Relationship Id="rId14" Type="http://schemas.openxmlformats.org/officeDocument/2006/relationships/hyperlink" Target="http://en.wikipedia.org/wiki/Gordon_S._Wood" TargetMode="External"/><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en.wikipedia.org/wiki/Common_Sense_(pamphlet)%23cite_note-0" TargetMode="External"/><Relationship Id="rId4" Type="http://schemas.openxmlformats.org/officeDocument/2006/relationships/hyperlink" Target="http://en.wikipedia.org/wiki/Pamphlet" TargetMode="External"/><Relationship Id="rId5" Type="http://schemas.openxmlformats.org/officeDocument/2006/relationships/hyperlink" Target="http://en.wikipedia.org/wiki/Thomas_Paine" TargetMode="External"/><Relationship Id="rId6" Type="http://schemas.openxmlformats.org/officeDocument/2006/relationships/hyperlink" Target="http://en.wikipedia.org/wiki/American_Revolution" TargetMode="External"/><Relationship Id="rId7" Type="http://schemas.openxmlformats.org/officeDocument/2006/relationships/hyperlink" Target="http://en.wikipedia.org/wiki/Common_Sense_(pamphlet)%23cite_note-1" TargetMode="External"/><Relationship Id="rId8" Type="http://schemas.openxmlformats.org/officeDocument/2006/relationships/hyperlink" Target="http://en.wikipedia.org/wiki/Kingdom_of_Great_Britain" TargetMode="External"/><Relationship Id="rId9" Type="http://schemas.openxmlformats.org/officeDocument/2006/relationships/hyperlink" Target="http://en.wikipedia.org/wiki/Age_of_Enlightenment" TargetMode="External"/><Relationship Id="rId10" Type="http://schemas.openxmlformats.org/officeDocument/2006/relationships/hyperlink" Target="http://en.wikipedia.org/wiki/Serm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Hudson_River" TargetMode="External"/><Relationship Id="rId4" Type="http://schemas.openxmlformats.org/officeDocument/2006/relationships/hyperlink" Target="http://en.wikipedia.org/wiki/The_Crown" TargetMode="External"/><Relationship Id="rId5" Type="http://schemas.openxmlformats.org/officeDocument/2006/relationships/hyperlink" Target="http://en.wikipedia.org/wiki/London_Virginia_Company" TargetMode="External"/><Relationship Id="rId6" Type="http://schemas.openxmlformats.org/officeDocument/2006/relationships/hyperlink" Target="http://en.wikipedia.org/wiki/Massachusetts" TargetMode="External"/><Relationship Id="rId7" Type="http://schemas.openxmlformats.org/officeDocument/2006/relationships/hyperlink" Target="http://en.wikipedia.org/wiki/Mayflower_Compact%23cite_note-bradford1620-4" TargetMode="External"/><Relationship Id="rId8" Type="http://schemas.openxmlformats.org/officeDocument/2006/relationships/hyperlink" Target="http://en.wikipedia.org/wiki/Majoritarianism" TargetMode="External"/><Relationship Id="rId9" Type="http://schemas.openxmlformats.org/officeDocument/2006/relationships/hyperlink" Target="http://en.wikipedia.org/wiki/Social_contract" TargetMode="External"/><Relationship Id="rId10" Type="http://schemas.openxmlformats.org/officeDocument/2006/relationships/hyperlink" Target="http://en.wikipedia.org/wiki/Wikipedia:Citation_needed" TargetMode="External"/><Relationship Id="rId11" Type="http://schemas.openxmlformats.org/officeDocument/2006/relationships/hyperlink" Target="http://en.wikipedia.org/wiki/Plymouth,_Massachusetts"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William_Berkeley_(governor)" TargetMode="External"/><Relationship Id="rId4" Type="http://schemas.openxmlformats.org/officeDocument/2006/relationships/hyperlink" Target="http://en.wikipedia.org/wiki/Native_Americans_in_the_United_States" TargetMode="External"/><Relationship Id="rId5" Type="http://schemas.openxmlformats.org/officeDocument/2006/relationships/hyperlink" Target="http://en.wikipedia.org/wiki/Jamestown,_Virginia" TargetMode="External"/><Relationship Id="rId6" Type="http://schemas.openxmlformats.org/officeDocument/2006/relationships/hyperlink" Target="http://en.wikipedia.org/wiki/Thirteen_colonies" TargetMode="External"/><Relationship Id="rId7" Type="http://schemas.openxmlformats.org/officeDocument/2006/relationships/hyperlink" Target="http://en.wikipedia.org/wiki/Maryland" TargetMode="External"/><Relationship Id="rId8" Type="http://schemas.openxmlformats.org/officeDocument/2006/relationships/hyperlink" Target="http://en.wikipedia.org/wiki/Bacon's_Rebellion%23cite_note-0" TargetMode="External"/><Relationship Id="rId9" Type="http://schemas.openxmlformats.org/officeDocument/2006/relationships/hyperlink" Target="http://en.wikipedia.org/wiki/Bacon's_Rebellion%23cite_note-1"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en.wikipedia.org/wiki/Bill_of_Rights_1689%23cite_note-7" TargetMode="External"/><Relationship Id="rId12" Type="http://schemas.openxmlformats.org/officeDocument/2006/relationships/hyperlink" Target="http://en.wikipedia.org/wiki/Right_to_keep_and_bear_arms" TargetMode="External"/><Relationship Id="rId13" Type="http://schemas.openxmlformats.org/officeDocument/2006/relationships/hyperlink" Target="http://en.wikipedia.org/wiki/James_II_of_England" TargetMode="External"/><Relationship Id="rId14" Type="http://schemas.openxmlformats.org/officeDocument/2006/relationships/hyperlink" Target="http://en.wikipedia.org/wiki/Freedom_of_speech" TargetMode="External"/><Relationship Id="rId15" Type="http://schemas.openxmlformats.org/officeDocument/2006/relationships/hyperlink" Target="http://en.wikipedia.org/wiki/Parliamentary_privilege"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n.wikipedia.org/wiki/England" TargetMode="External"/><Relationship Id="rId4" Type="http://schemas.openxmlformats.org/officeDocument/2006/relationships/hyperlink" Target="http://en.wikipedia.org/wiki/Jurisdictions" TargetMode="External"/><Relationship Id="rId5" Type="http://schemas.openxmlformats.org/officeDocument/2006/relationships/hyperlink" Target="http://en.wikipedia.org/wiki/Commonwealth_realm" TargetMode="External"/><Relationship Id="rId6" Type="http://schemas.openxmlformats.org/officeDocument/2006/relationships/hyperlink" Target="http://en.wikipedia.org/wiki/Wikipedia:Citation_needed" TargetMode="External"/><Relationship Id="rId7" Type="http://schemas.openxmlformats.org/officeDocument/2006/relationships/hyperlink" Target="http://en.wikipedia.org/wiki/Taxation" TargetMode="External"/><Relationship Id="rId8" Type="http://schemas.openxmlformats.org/officeDocument/2006/relationships/hyperlink" Target="http://en.wikipedia.org/wiki/Royal_Prerogative" TargetMode="External"/><Relationship Id="rId9" Type="http://schemas.openxmlformats.org/officeDocument/2006/relationships/hyperlink" Target="http://en.wikipedia.org/wiki/Petition" TargetMode="External"/><Relationship Id="rId10" Type="http://schemas.openxmlformats.org/officeDocument/2006/relationships/hyperlink" Target="http://en.wikipedia.org/wiki/Standing_army" TargetMode="Externa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en.wikipedia.org/wiki/Baptist" TargetMode="External"/><Relationship Id="rId12" Type="http://schemas.openxmlformats.org/officeDocument/2006/relationships/hyperlink" Target="http://en.wikipedia.org/wiki/Methodist" TargetMode="External"/><Relationship Id="rId13" Type="http://schemas.openxmlformats.org/officeDocument/2006/relationships/hyperlink" Target="http://en.wikipedia.org/wiki/Anglicans" TargetMode="External"/><Relationship Id="rId14" Type="http://schemas.openxmlformats.org/officeDocument/2006/relationships/hyperlink" Target="http://en.wikipedia.org/wiki/Quakers" TargetMode="External"/><Relationship Id="rId15" Type="http://schemas.openxmlformats.org/officeDocument/2006/relationships/hyperlink" Target="http://en.wikipedia.org/wiki/Second_Great_Awakening" TargetMode="External"/><Relationship Id="rId16" Type="http://schemas.openxmlformats.org/officeDocument/2006/relationships/hyperlink" Target="http://en.wikipedia.org/wiki/Unchurched"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n.wikipedia.org/wiki/British_America" TargetMode="External"/><Relationship Id="rId4" Type="http://schemas.openxmlformats.org/officeDocument/2006/relationships/hyperlink" Target="http://en.wikipedia.org/wiki/New_England" TargetMode="External"/><Relationship Id="rId5" Type="http://schemas.openxmlformats.org/officeDocument/2006/relationships/hyperlink" Target="http://en.wikipedia.org/wiki/Traditionalists" TargetMode="External"/><Relationship Id="rId6" Type="http://schemas.openxmlformats.org/officeDocument/2006/relationships/hyperlink" Target="http://en.wikipedia.org/wiki/Revivalists" TargetMode="External"/><Relationship Id="rId7" Type="http://schemas.openxmlformats.org/officeDocument/2006/relationships/hyperlink" Target="http://en.wikipedia.org/wiki/Congregational_church" TargetMode="External"/><Relationship Id="rId8" Type="http://schemas.openxmlformats.org/officeDocument/2006/relationships/hyperlink" Target="http://en.wikipedia.org/wiki/Presbyterian_Church_(U.S.A.)" TargetMode="External"/><Relationship Id="rId9" Type="http://schemas.openxmlformats.org/officeDocument/2006/relationships/hyperlink" Target="http://en.wikipedia.org/wiki/Reformed_Church_in_America" TargetMode="External"/><Relationship Id="rId10" Type="http://schemas.openxmlformats.org/officeDocument/2006/relationships/hyperlink" Target="http://en.wikipedia.org/wiki/German_Reforme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earliest Committees of Correspondence were formed temporarily to address a particular problem. Once a resolution was achieved, they were disbanded. The first formal committee, established in </a:t>
            </a:r>
            <a:r>
              <a:rPr lang="en-US" dirty="0" smtClean="0">
                <a:hlinkClick r:id="rId3" tooltip="Boston"/>
              </a:rPr>
              <a:t>Boston</a:t>
            </a:r>
            <a:r>
              <a:rPr lang="en-US" dirty="0" smtClean="0"/>
              <a:t> in </a:t>
            </a:r>
            <a:r>
              <a:rPr lang="en-US" dirty="0" smtClean="0">
                <a:hlinkClick r:id="rId4" tooltip="1764"/>
              </a:rPr>
              <a:t>1764</a:t>
            </a:r>
            <a:r>
              <a:rPr lang="en-US" dirty="0" smtClean="0"/>
              <a:t> to rally opposition to the </a:t>
            </a:r>
            <a:r>
              <a:rPr lang="en-US" dirty="0" smtClean="0">
                <a:hlinkClick r:id="rId5" tooltip="Currency Act"/>
              </a:rPr>
              <a:t>Currency Act</a:t>
            </a:r>
            <a:r>
              <a:rPr lang="en-US" dirty="0" smtClean="0"/>
              <a:t> and unpopular reforms imposed on the customs service.</a:t>
            </a:r>
          </a:p>
          <a:p>
            <a:r>
              <a:rPr lang="en-US" dirty="0" smtClean="0"/>
              <a:t>During the </a:t>
            </a:r>
            <a:r>
              <a:rPr lang="en-US" dirty="0" smtClean="0">
                <a:hlinkClick r:id="rId6" tooltip="Stamp Act 1765"/>
              </a:rPr>
              <a:t>Stamp Act</a:t>
            </a:r>
            <a:r>
              <a:rPr lang="en-US" dirty="0" smtClean="0"/>
              <a:t> Crisis the following year, </a:t>
            </a:r>
            <a:r>
              <a:rPr lang="en-US" dirty="0" smtClean="0">
                <a:hlinkClick r:id="rId7" tooltip="Province of New York"/>
              </a:rPr>
              <a:t>New York</a:t>
            </a:r>
            <a:r>
              <a:rPr lang="en-US" dirty="0" smtClean="0"/>
              <a:t> formed a committee to urge common resistance among its neighbors to the new taxes. The </a:t>
            </a:r>
            <a:r>
              <a:rPr lang="en-US" dirty="0" smtClean="0">
                <a:hlinkClick r:id="rId8" tooltip="Province of Massachusetts Bay"/>
              </a:rPr>
              <a:t>Province of Massachusetts Bay</a:t>
            </a:r>
            <a:r>
              <a:rPr lang="en-US" dirty="0" smtClean="0"/>
              <a:t> correspondents responded by urging other colonies to send delegates to the </a:t>
            </a:r>
            <a:r>
              <a:rPr lang="en-US" dirty="0" smtClean="0">
                <a:hlinkClick r:id="rId9" tooltip="Stamp Act Congress"/>
              </a:rPr>
              <a:t>Stamp Act Congress</a:t>
            </a:r>
            <a:r>
              <a:rPr lang="en-US" dirty="0" smtClean="0"/>
              <a:t> that fall. The resulting committees disbanded after the crisis was over.</a:t>
            </a:r>
          </a:p>
          <a:p>
            <a:r>
              <a:rPr lang="en-US" dirty="0" smtClean="0"/>
              <a:t>Boston, under increasingly hostile threats by the royal government, set up the first Committee with the approval of a town meeting in late 1772. By spring 1773, Patriots decided to follow the Massachusetts system and began to set up their own Committees in each colony. Virginia appointed an 11 member committee in March, quickly followed by Rhode Island, Connecticut, New Hampshire, and South Carolina. By February 1774, 11 colonies (excluding North Carolina and Pennsylvania) had set up their Committees.</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13</a:t>
            </a:fld>
            <a:endParaRPr lang="en-US"/>
          </a:p>
        </p:txBody>
      </p:sp>
    </p:spTree>
    <p:extLst>
      <p:ext uri="{BB962C8B-B14F-4D97-AF65-F5344CB8AC3E}">
        <p14:creationId xmlns:p14="http://schemas.microsoft.com/office/powerpoint/2010/main" val="210939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Sons of Liberty</a:t>
            </a:r>
            <a:r>
              <a:rPr lang="en-US" dirty="0" smtClean="0"/>
              <a:t> was a political group made up of </a:t>
            </a:r>
            <a:r>
              <a:rPr lang="en-US" dirty="0" smtClean="0">
                <a:hlinkClick r:id="rId3" tooltip="Patriot (American Revolution)"/>
              </a:rPr>
              <a:t>American patriots</a:t>
            </a:r>
            <a:r>
              <a:rPr lang="en-US" dirty="0" smtClean="0"/>
              <a:t> that originated in the </a:t>
            </a:r>
            <a:r>
              <a:rPr lang="en-US" dirty="0" smtClean="0">
                <a:hlinkClick r:id="rId4" tooltip="Thirteen Colonies"/>
              </a:rPr>
              <a:t>pre-independence North American British colonies</a:t>
            </a:r>
            <a:r>
              <a:rPr lang="en-US" dirty="0" smtClean="0"/>
              <a:t>. The group was formed to protect the rights of the colonists from the usurpations by the British government after 1766. They are best known for undertaking the </a:t>
            </a:r>
            <a:r>
              <a:rPr lang="en-US" dirty="0" smtClean="0">
                <a:hlinkClick r:id="rId5" tooltip="Boston Tea Party"/>
              </a:rPr>
              <a:t>Boston Tea Party</a:t>
            </a:r>
            <a:r>
              <a:rPr lang="en-US" dirty="0" smtClean="0"/>
              <a:t> in 1773, which led to the </a:t>
            </a:r>
            <a:r>
              <a:rPr lang="en-US" dirty="0" smtClean="0">
                <a:hlinkClick r:id="rId6" tooltip="Intolerable Acts"/>
              </a:rPr>
              <a:t>Intolerable Acts</a:t>
            </a:r>
            <a:r>
              <a:rPr lang="en-US" dirty="0" smtClean="0"/>
              <a:t> (an intense crackdown by the British government), and a counter-mobilization by the Patriots that led directly to the </a:t>
            </a:r>
            <a:r>
              <a:rPr lang="en-US" dirty="0" smtClean="0">
                <a:hlinkClick r:id="rId7" tooltip="American Revolutionary War"/>
              </a:rPr>
              <a:t>American Revolutionary War</a:t>
            </a:r>
            <a:r>
              <a:rPr lang="en-US" dirty="0" smtClean="0"/>
              <a:t> in 1775.</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t>
            </a:r>
            <a:r>
              <a:rPr lang="en-US" b="1" dirty="0" smtClean="0"/>
              <a:t>Boston Tea Party</a:t>
            </a:r>
            <a:r>
              <a:rPr lang="en-US" dirty="0" smtClean="0"/>
              <a:t> was a </a:t>
            </a:r>
            <a:r>
              <a:rPr lang="en-US" dirty="0" smtClean="0">
                <a:hlinkClick r:id="rId3" tooltip="Direct action"/>
              </a:rPr>
              <a:t>direct action</a:t>
            </a:r>
            <a:r>
              <a:rPr lang="en-US" dirty="0" smtClean="0"/>
              <a:t> by colonists in </a:t>
            </a:r>
            <a:r>
              <a:rPr lang="en-US" dirty="0" smtClean="0">
                <a:hlinkClick r:id="rId4" tooltip="Boston"/>
              </a:rPr>
              <a:t>Boston</a:t>
            </a:r>
            <a:r>
              <a:rPr lang="en-US" dirty="0" smtClean="0"/>
              <a:t>, a town in the British </a:t>
            </a:r>
            <a:r>
              <a:rPr lang="en-US" dirty="0" smtClean="0">
                <a:hlinkClick r:id="rId5" tooltip="Province of Massachusetts Bay"/>
              </a:rPr>
              <a:t>colony of Massachusetts</a:t>
            </a:r>
            <a:r>
              <a:rPr lang="en-US" dirty="0" smtClean="0"/>
              <a:t>, against the </a:t>
            </a:r>
            <a:r>
              <a:rPr lang="en-US" dirty="0" smtClean="0">
                <a:hlinkClick r:id="rId6" tooltip="Kingdom of Great Britain"/>
              </a:rPr>
              <a:t>British government</a:t>
            </a:r>
            <a:r>
              <a:rPr lang="en-US" dirty="0" smtClean="0"/>
              <a:t> and the monopolistic </a:t>
            </a:r>
            <a:r>
              <a:rPr lang="en-US" dirty="0" smtClean="0">
                <a:hlinkClick r:id="rId7" tooltip="East India Company"/>
              </a:rPr>
              <a:t>East India Company</a:t>
            </a:r>
            <a:r>
              <a:rPr lang="en-US" dirty="0" smtClean="0"/>
              <a:t> that controlled all the tea coming into the colonies. On December 16, 1773, after officials in Boston refused to return three shiploads of taxed tea to Britain, a group of colonists boarded the ships and destroyed the tea by throwing it into </a:t>
            </a:r>
            <a:r>
              <a:rPr lang="en-US" dirty="0" smtClean="0">
                <a:hlinkClick r:id="rId8" tooltip="Boston Harbor"/>
              </a:rPr>
              <a:t>Boston Harbor</a:t>
            </a:r>
            <a:r>
              <a:rPr lang="en-US" dirty="0" smtClean="0"/>
              <a:t>. The incident remains an iconic event of American history, and other political protests often refer to it.</a:t>
            </a:r>
          </a:p>
          <a:p>
            <a:r>
              <a:rPr lang="en-US" dirty="0" smtClean="0"/>
              <a:t>The Tea Party was the culmination of a resistance movement throughout </a:t>
            </a:r>
            <a:r>
              <a:rPr lang="en-US" dirty="0" smtClean="0">
                <a:hlinkClick r:id="rId9" tooltip="British America"/>
              </a:rPr>
              <a:t>British America</a:t>
            </a:r>
            <a:r>
              <a:rPr lang="en-US" dirty="0" smtClean="0"/>
              <a:t> against the </a:t>
            </a:r>
            <a:r>
              <a:rPr lang="en-US" dirty="0" smtClean="0">
                <a:hlinkClick r:id="rId10" tooltip="Tea Act"/>
              </a:rPr>
              <a:t>Tea Act</a:t>
            </a:r>
            <a:r>
              <a:rPr lang="en-US" dirty="0" smtClean="0"/>
              <a:t>, which had been passed by the </a:t>
            </a:r>
            <a:r>
              <a:rPr lang="en-US" dirty="0" smtClean="0">
                <a:hlinkClick r:id="rId11" tooltip="Parliament of Great Britain"/>
              </a:rPr>
              <a:t>British Parliament</a:t>
            </a:r>
            <a:r>
              <a:rPr lang="en-US" dirty="0" smtClean="0"/>
              <a:t> in 1773. Colonists objected to the Tea Act for a variety of reasons, especially because they believed that it violated their </a:t>
            </a:r>
            <a:r>
              <a:rPr lang="en-US" dirty="0" smtClean="0">
                <a:hlinkClick r:id="rId12" tooltip="Rights of Englishmen"/>
              </a:rPr>
              <a:t>right</a:t>
            </a:r>
            <a:r>
              <a:rPr lang="en-US" dirty="0" smtClean="0"/>
              <a:t> to be </a:t>
            </a:r>
            <a:r>
              <a:rPr lang="en-US" dirty="0" smtClean="0">
                <a:hlinkClick r:id="rId13" tooltip="No taxation without representation"/>
              </a:rPr>
              <a:t>taxed only by their own elected representatives</a:t>
            </a:r>
            <a:r>
              <a:rPr lang="en-US" dirty="0" smtClean="0"/>
              <a:t>. Protesters had successfully prevented the unloading of taxed tea in three other colonies, but in Boston, embattled Royal Governor </a:t>
            </a:r>
            <a:r>
              <a:rPr lang="en-US" dirty="0" smtClean="0">
                <a:hlinkClick r:id="rId14" tooltip="Thomas Hutchinson (governor)"/>
              </a:rPr>
              <a:t>Thomas Hutchinson</a:t>
            </a:r>
            <a:r>
              <a:rPr lang="en-US" dirty="0" smtClean="0"/>
              <a:t> refused to allow the tea to be returned to Britain. He apparently did not expect that the protestors would choose to destroy the tea rather than concede the </a:t>
            </a:r>
            <a:r>
              <a:rPr lang="en-US" dirty="0" smtClean="0">
                <a:hlinkClick r:id="rId15" tooltip="Authority"/>
              </a:rPr>
              <a:t>authority</a:t>
            </a:r>
            <a:r>
              <a:rPr lang="en-US" dirty="0" smtClean="0"/>
              <a:t> of a legislature in which they were not directly represented.</a:t>
            </a:r>
          </a:p>
          <a:p>
            <a:r>
              <a:rPr lang="en-US" dirty="0" smtClean="0"/>
              <a:t>The Boston Tea Party was a key event in the growth of the </a:t>
            </a:r>
            <a:r>
              <a:rPr lang="en-US" dirty="0" smtClean="0">
                <a:hlinkClick r:id="rId16" tooltip="American Revolution"/>
              </a:rPr>
              <a:t>American Revolution</a:t>
            </a:r>
            <a:r>
              <a:rPr lang="en-US" dirty="0" smtClean="0"/>
              <a:t>. Parliament responded in 1774 with the </a:t>
            </a:r>
            <a:r>
              <a:rPr lang="en-US" dirty="0" smtClean="0">
                <a:hlinkClick r:id="rId17" tooltip="Coercive Acts"/>
              </a:rPr>
              <a:t>Coercive Acts</a:t>
            </a:r>
            <a:r>
              <a:rPr lang="en-US" dirty="0" smtClean="0"/>
              <a:t>, which, among other provisions, </a:t>
            </a:r>
            <a:r>
              <a:rPr lang="en-US" dirty="0" smtClean="0">
                <a:hlinkClick r:id="rId18" tooltip="Boston Port Act"/>
              </a:rPr>
              <a:t>closed Boston's commerce</a:t>
            </a:r>
            <a:r>
              <a:rPr lang="en-US" dirty="0" smtClean="0"/>
              <a:t> until the British East India Company had been repaid for the destroyed tea. Colonists in turn responded to the Coercive Acts with additional acts of protest, and by convening the </a:t>
            </a:r>
            <a:r>
              <a:rPr lang="en-US" dirty="0" smtClean="0">
                <a:hlinkClick r:id="rId19" tooltip="First Continental Congress"/>
              </a:rPr>
              <a:t>First Continental Congress</a:t>
            </a:r>
            <a:r>
              <a:rPr lang="en-US" dirty="0" smtClean="0"/>
              <a:t>, which </a:t>
            </a:r>
            <a:r>
              <a:rPr lang="en-US" dirty="0" smtClean="0">
                <a:hlinkClick r:id="rId20" tooltip="Petition to the King (1774)"/>
              </a:rPr>
              <a:t>petitioned the British monarch</a:t>
            </a:r>
            <a:r>
              <a:rPr lang="en-US" dirty="0" smtClean="0"/>
              <a:t> for repeal of the acts and coordinated colonial resistance to them. The crisis escalated, and the </a:t>
            </a:r>
            <a:r>
              <a:rPr lang="en-US" dirty="0" smtClean="0">
                <a:hlinkClick r:id="rId21" tooltip="American Revolutionary War"/>
              </a:rPr>
              <a:t>American Revolutionary War</a:t>
            </a:r>
            <a:r>
              <a:rPr lang="en-US" dirty="0" smtClean="0"/>
              <a:t> began near Boston in 1775.</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Intolerable Acts</a:t>
            </a:r>
            <a:r>
              <a:rPr lang="en-US" dirty="0" smtClean="0"/>
              <a:t> or the </a:t>
            </a:r>
            <a:r>
              <a:rPr lang="en-US" b="1" dirty="0" smtClean="0"/>
              <a:t>Coercive Acts</a:t>
            </a:r>
            <a:r>
              <a:rPr lang="en-US" dirty="0" smtClean="0"/>
              <a:t> are names used to describe a series of laws passed by the </a:t>
            </a:r>
            <a:r>
              <a:rPr lang="en-US" dirty="0" smtClean="0">
                <a:hlinkClick r:id="rId3" tooltip="Parliament of Great Britain"/>
              </a:rPr>
              <a:t>British Parliament</a:t>
            </a:r>
            <a:r>
              <a:rPr lang="en-US" dirty="0" smtClean="0"/>
              <a:t> in 1774 relating to </a:t>
            </a:r>
            <a:r>
              <a:rPr lang="en-US" dirty="0" smtClean="0">
                <a:hlinkClick r:id="rId4" tooltip="British America"/>
              </a:rPr>
              <a:t>Britain's colonies in North America</a:t>
            </a:r>
            <a:r>
              <a:rPr lang="en-US" dirty="0" smtClean="0"/>
              <a:t>. The acts triggered outrage and resistance in the </a:t>
            </a:r>
            <a:r>
              <a:rPr lang="en-US" dirty="0" smtClean="0">
                <a:hlinkClick r:id="rId5" tooltip="Thirteen Colonies"/>
              </a:rPr>
              <a:t>Thirteen Colonies</a:t>
            </a:r>
            <a:r>
              <a:rPr lang="en-US" dirty="0" smtClean="0"/>
              <a:t> that later became the </a:t>
            </a:r>
            <a:r>
              <a:rPr lang="en-US" dirty="0" smtClean="0">
                <a:hlinkClick r:id="rId6" tooltip="United States"/>
              </a:rPr>
              <a:t>United States</a:t>
            </a:r>
            <a:r>
              <a:rPr lang="en-US" dirty="0" smtClean="0"/>
              <a:t>, and were important developments in the growth of the </a:t>
            </a:r>
            <a:r>
              <a:rPr lang="en-US" dirty="0" smtClean="0">
                <a:hlinkClick r:id="rId7" tooltip="American Revolution"/>
              </a:rPr>
              <a:t>American Revolution</a:t>
            </a:r>
            <a:r>
              <a:rPr lang="en-US" dirty="0" smtClean="0"/>
              <a:t>.</a:t>
            </a:r>
          </a:p>
          <a:p>
            <a:r>
              <a:rPr lang="en-US" dirty="0" smtClean="0"/>
              <a:t>Four of the acts were issued in direct response to the </a:t>
            </a:r>
            <a:r>
              <a:rPr lang="en-US" dirty="0" smtClean="0">
                <a:hlinkClick r:id="rId8" tooltip="Boston Tea Party"/>
              </a:rPr>
              <a:t>Boston Tea Party</a:t>
            </a:r>
            <a:r>
              <a:rPr lang="en-US" dirty="0" smtClean="0"/>
              <a:t> of December 1773; the </a:t>
            </a:r>
            <a:r>
              <a:rPr lang="en-US" dirty="0" smtClean="0">
                <a:hlinkClick r:id="rId9" tooltip="British Parliament"/>
              </a:rPr>
              <a:t>British Parliament</a:t>
            </a:r>
            <a:r>
              <a:rPr lang="en-US" dirty="0" smtClean="0"/>
              <a:t> hoped these punitive measures would, by making an example of </a:t>
            </a:r>
            <a:r>
              <a:rPr lang="en-US" dirty="0" smtClean="0">
                <a:hlinkClick r:id="rId10" tooltip="Province of Massachusetts Bay"/>
              </a:rPr>
              <a:t>Massachusetts</a:t>
            </a:r>
            <a:r>
              <a:rPr lang="en-US" dirty="0" smtClean="0"/>
              <a:t>, reverse the trend of colonial resistance to parliamentary authority that had begun with the </a:t>
            </a:r>
            <a:r>
              <a:rPr lang="en-US" dirty="0" smtClean="0">
                <a:hlinkClick r:id="rId11" tooltip="Stamp Act 1765"/>
              </a:rPr>
              <a:t>1765 Stamp Act</a:t>
            </a:r>
            <a:r>
              <a:rPr lang="en-US" dirty="0" smtClean="0"/>
              <a:t>. A fifth act, the </a:t>
            </a:r>
            <a:r>
              <a:rPr lang="en-US" dirty="0" smtClean="0">
                <a:hlinkClick r:id="rId12" tooltip="Quebec Act"/>
              </a:rPr>
              <a:t>Quebec Act</a:t>
            </a:r>
            <a:r>
              <a:rPr lang="en-US" dirty="0" smtClean="0"/>
              <a:t>, enlarged the boundaries of what was then the </a:t>
            </a:r>
            <a:r>
              <a:rPr lang="en-US" dirty="0" smtClean="0">
                <a:hlinkClick r:id="rId13" tooltip="Province of Quebec (1763–1791)"/>
              </a:rPr>
              <a:t>Province of Quebec</a:t>
            </a:r>
            <a:r>
              <a:rPr lang="en-US" dirty="0" smtClean="0"/>
              <a:t> and instituted reforms generally favorable to the French Catholic inhabitants of the region.</a:t>
            </a:r>
          </a:p>
          <a:p>
            <a:r>
              <a:rPr lang="en-US" dirty="0" smtClean="0"/>
              <a:t>Many colonists viewed the acts as an arbitrary violation of their rights, and in 1774 they organized the </a:t>
            </a:r>
            <a:r>
              <a:rPr lang="en-US" dirty="0" smtClean="0">
                <a:hlinkClick r:id="rId14" tooltip="First Continental Congress"/>
              </a:rPr>
              <a:t>First Continental Congress</a:t>
            </a:r>
            <a:r>
              <a:rPr lang="en-US" dirty="0" smtClean="0"/>
              <a:t> to coordinate a protest. As tensions escalated, the </a:t>
            </a:r>
            <a:r>
              <a:rPr lang="en-US" dirty="0" smtClean="0">
                <a:hlinkClick r:id="rId15" tooltip="American Revolutionary War"/>
              </a:rPr>
              <a:t>American Revolutionary War</a:t>
            </a:r>
            <a:r>
              <a:rPr lang="en-US" dirty="0" smtClean="0"/>
              <a:t> broke out the following year, eventually leading to the creation of an independent United States of America.</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First Continental Congress</a:t>
            </a:r>
            <a:r>
              <a:rPr lang="en-US" dirty="0" smtClean="0"/>
              <a:t> was a convention of delegates from twelve of the thirteen </a:t>
            </a:r>
            <a:r>
              <a:rPr lang="en-US" dirty="0" smtClean="0">
                <a:hlinkClick r:id="rId3" tooltip="North America"/>
              </a:rPr>
              <a:t>North American</a:t>
            </a:r>
            <a:r>
              <a:rPr lang="en-US" dirty="0" smtClean="0"/>
              <a:t> colonies that met on September 5, 1774, at </a:t>
            </a:r>
            <a:r>
              <a:rPr lang="en-US" dirty="0" smtClean="0">
                <a:hlinkClick r:id="rId4" tooltip="Carpenters' Hall"/>
              </a:rPr>
              <a:t>Carpenters' Hall</a:t>
            </a:r>
            <a:r>
              <a:rPr lang="en-US" dirty="0" smtClean="0"/>
              <a:t> in Philadelphia, </a:t>
            </a:r>
            <a:r>
              <a:rPr lang="en-US" dirty="0" smtClean="0">
                <a:hlinkClick r:id="rId5" tooltip="Pennsylvania"/>
              </a:rPr>
              <a:t>Pennsylvania</a:t>
            </a:r>
            <a:r>
              <a:rPr lang="en-US" dirty="0" smtClean="0"/>
              <a:t>, early in the </a:t>
            </a:r>
            <a:r>
              <a:rPr lang="en-US" dirty="0" smtClean="0">
                <a:hlinkClick r:id="rId6" tooltip="American Revolution"/>
              </a:rPr>
              <a:t>American Revolution</a:t>
            </a:r>
            <a:r>
              <a:rPr lang="en-US" dirty="0" smtClean="0"/>
              <a:t>. It was called in response to the passage of the Coercive Acts (also known as </a:t>
            </a:r>
            <a:r>
              <a:rPr lang="en-US" dirty="0" smtClean="0">
                <a:hlinkClick r:id="rId7" tooltip="Intolerable Acts"/>
              </a:rPr>
              <a:t>Intolerable Acts</a:t>
            </a:r>
            <a:r>
              <a:rPr lang="en-US" dirty="0" smtClean="0"/>
              <a:t> by the Colonial Americans) by the </a:t>
            </a:r>
            <a:r>
              <a:rPr lang="en-US" dirty="0" smtClean="0">
                <a:hlinkClick r:id="rId8" tooltip="Parliament of Great Britain"/>
              </a:rPr>
              <a:t>British Parliament</a:t>
            </a:r>
            <a:r>
              <a:rPr lang="en-US" dirty="0" smtClean="0"/>
              <a:t>. The Intolerable Acts had punished Boston for the </a:t>
            </a:r>
            <a:r>
              <a:rPr lang="en-US" dirty="0" smtClean="0">
                <a:hlinkClick r:id="rId9" tooltip="Boston Tea Party"/>
              </a:rPr>
              <a:t>Boston Tea Party</a:t>
            </a:r>
            <a:r>
              <a:rPr lang="en-US" dirty="0" smtClean="0"/>
              <a:t>.</a:t>
            </a:r>
          </a:p>
          <a:p>
            <a:r>
              <a:rPr lang="en-US" dirty="0" smtClean="0"/>
              <a:t>The Congress was attended by 56 members appointed by the legislatures of twelve of the </a:t>
            </a:r>
            <a:r>
              <a:rPr lang="en-US" dirty="0" smtClean="0">
                <a:hlinkClick r:id="rId10" tooltip="Thirteen Colonies"/>
              </a:rPr>
              <a:t>Thirteen Colonies</a:t>
            </a:r>
            <a:r>
              <a:rPr lang="en-US" dirty="0" smtClean="0"/>
              <a:t>, the exception being the </a:t>
            </a:r>
            <a:r>
              <a:rPr lang="en-US" dirty="0" smtClean="0">
                <a:hlinkClick r:id="rId11" tooltip="Province of Georgia"/>
              </a:rPr>
              <a:t>Province of Georgia</a:t>
            </a:r>
            <a:r>
              <a:rPr lang="en-US" dirty="0" smtClean="0"/>
              <a:t>, which did not send delegates. At the time, Georgia was considered a convict state and was not taken into consideration in the colonies.</a:t>
            </a:r>
            <a:r>
              <a:rPr lang="en-US" baseline="30000" dirty="0" smtClean="0">
                <a:hlinkClick r:id="rId12"/>
              </a:rPr>
              <a:t>[1]</a:t>
            </a:r>
            <a:endParaRPr lang="en-US" dirty="0" smtClean="0"/>
          </a:p>
          <a:p>
            <a:r>
              <a:rPr lang="en-US" dirty="0" smtClean="0"/>
              <a:t>The Congress met briefly to consider options, including an economic </a:t>
            </a:r>
            <a:r>
              <a:rPr lang="en-US" dirty="0" smtClean="0">
                <a:hlinkClick r:id="rId13" tooltip="Boycott"/>
              </a:rPr>
              <a:t>boycott</a:t>
            </a:r>
            <a:r>
              <a:rPr lang="en-US" dirty="0" smtClean="0"/>
              <a:t> of British trade; publishing a list of rights and grievances; and petitioning </a:t>
            </a:r>
            <a:r>
              <a:rPr lang="en-US" dirty="0" smtClean="0">
                <a:hlinkClick r:id="rId14" tooltip="George III of the United Kingdom"/>
              </a:rPr>
              <a:t>King George III</a:t>
            </a:r>
            <a:r>
              <a:rPr lang="en-US" dirty="0" smtClean="0"/>
              <a:t> for redress of those grievances.</a:t>
            </a:r>
          </a:p>
          <a:p>
            <a:r>
              <a:rPr lang="en-US" dirty="0" smtClean="0"/>
              <a:t>The Congress also called for another </a:t>
            </a:r>
            <a:r>
              <a:rPr lang="en-US" dirty="0" smtClean="0">
                <a:hlinkClick r:id="rId15" tooltip="Continental Congress"/>
              </a:rPr>
              <a:t>Continental Congress</a:t>
            </a:r>
            <a:r>
              <a:rPr lang="en-US" dirty="0" smtClean="0"/>
              <a:t> in the event that their petition was unsuccessful in halting enforcement of the </a:t>
            </a:r>
            <a:r>
              <a:rPr lang="en-US" dirty="0" smtClean="0">
                <a:hlinkClick r:id="rId7" tooltip="Intolerable Acts"/>
              </a:rPr>
              <a:t>Intolerable Acts</a:t>
            </a:r>
            <a:r>
              <a:rPr lang="en-US" dirty="0" smtClean="0"/>
              <a:t>. Their appeal to the Crown had no effect, and so the </a:t>
            </a:r>
            <a:r>
              <a:rPr lang="en-US" dirty="0" smtClean="0">
                <a:hlinkClick r:id="rId16" tooltip="Second Continental Congress"/>
              </a:rPr>
              <a:t>Second Continental Congress</a:t>
            </a:r>
            <a:r>
              <a:rPr lang="en-US" dirty="0" smtClean="0"/>
              <a:t> was convened the following year to organize the defense of the colonies at the onset of the </a:t>
            </a:r>
            <a:r>
              <a:rPr lang="en-US" dirty="0" smtClean="0">
                <a:hlinkClick r:id="rId17" tooltip="American Revolutionary War"/>
              </a:rPr>
              <a:t>American Revolutionary War</a:t>
            </a:r>
            <a:r>
              <a:rPr lang="en-US" dirty="0" smtClean="0"/>
              <a:t>. The delegates also urged each colony to set up and train its own militia.</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Second </a:t>
            </a:r>
            <a:r>
              <a:rPr lang="en-US" b="1" dirty="0" smtClean="0">
                <a:hlinkClick r:id="rId3" tooltip="Continental Congress"/>
              </a:rPr>
              <a:t>Continental Congress</a:t>
            </a:r>
            <a:r>
              <a:rPr lang="en-US" dirty="0" smtClean="0"/>
              <a:t> was a convention of delegates from the </a:t>
            </a:r>
            <a:r>
              <a:rPr lang="en-US" dirty="0" smtClean="0">
                <a:hlinkClick r:id="rId4" tooltip="Thirteen Colonies"/>
              </a:rPr>
              <a:t>Thirteen Colonies</a:t>
            </a:r>
            <a:r>
              <a:rPr lang="en-US" dirty="0" smtClean="0"/>
              <a:t> that met beginning on May 10, 1775, in </a:t>
            </a:r>
            <a:r>
              <a:rPr lang="en-US" dirty="0" smtClean="0">
                <a:hlinkClick r:id="rId5" tooltip="Philadelphia"/>
              </a:rPr>
              <a:t>Philadelphia</a:t>
            </a:r>
            <a:r>
              <a:rPr lang="en-US" dirty="0" smtClean="0"/>
              <a:t>, </a:t>
            </a:r>
            <a:r>
              <a:rPr lang="en-US" dirty="0" smtClean="0">
                <a:hlinkClick r:id="rId6" tooltip="Pennsylvania"/>
              </a:rPr>
              <a:t>Pennsylvania</a:t>
            </a:r>
            <a:r>
              <a:rPr lang="en-US" dirty="0" smtClean="0"/>
              <a:t>, soon after warfare in the </a:t>
            </a:r>
            <a:r>
              <a:rPr lang="en-US" dirty="0" smtClean="0">
                <a:hlinkClick r:id="rId7" tooltip="American Revolutionary War"/>
              </a:rPr>
              <a:t>American Revolutionary War</a:t>
            </a:r>
            <a:r>
              <a:rPr lang="en-US" dirty="0" smtClean="0"/>
              <a:t> had begun. It succeeded the </a:t>
            </a:r>
            <a:r>
              <a:rPr lang="en-US" dirty="0" smtClean="0">
                <a:hlinkClick r:id="rId8" tooltip="First Continental Congress"/>
              </a:rPr>
              <a:t>First Continental Congress</a:t>
            </a:r>
            <a:r>
              <a:rPr lang="en-US" dirty="0" smtClean="0"/>
              <a:t>, which met briefly during 1774, also in Philadelphia. The second Congress managed the colonial war effort, and moved incrementally towards independence, adopting the </a:t>
            </a:r>
            <a:r>
              <a:rPr lang="en-US" dirty="0" smtClean="0">
                <a:hlinkClick r:id="rId9" tooltip="United States Declaration of Independence"/>
              </a:rPr>
              <a:t>United States Declaration of Independence</a:t>
            </a:r>
            <a:r>
              <a:rPr lang="en-US" dirty="0" smtClean="0"/>
              <a:t> on July 4, 1776. By raising armies, directing strategy, appointing diplomats, and making formal treaties, the Congress acted as the </a:t>
            </a:r>
            <a:r>
              <a:rPr lang="en-US" i="1" dirty="0" smtClean="0"/>
              <a:t>de facto</a:t>
            </a:r>
            <a:r>
              <a:rPr lang="en-US" dirty="0" smtClean="0"/>
              <a:t> national government of what became the United States.</a:t>
            </a:r>
            <a:r>
              <a:rPr lang="en-US" baseline="30000" dirty="0" smtClean="0">
                <a:hlinkClick r:id="rId10"/>
              </a:rPr>
              <a:t>[1]</a:t>
            </a:r>
            <a:r>
              <a:rPr lang="en-US" dirty="0" smtClean="0"/>
              <a:t> With the ratification of the </a:t>
            </a:r>
            <a:r>
              <a:rPr lang="en-US" dirty="0" smtClean="0">
                <a:hlinkClick r:id="rId11" tooltip="Articles of Confederation"/>
              </a:rPr>
              <a:t>Articles of Confederation</a:t>
            </a:r>
            <a:r>
              <a:rPr lang="en-US" dirty="0" smtClean="0"/>
              <a:t>, the Congress became known as the </a:t>
            </a:r>
            <a:r>
              <a:rPr lang="en-US" dirty="0" smtClean="0">
                <a:hlinkClick r:id="rId12" tooltip="Congress of the Confederation"/>
              </a:rPr>
              <a:t>Congress of the Confederation</a:t>
            </a:r>
            <a:r>
              <a:rPr lang="en-US" dirty="0" smtClean="0"/>
              <a:t>.</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a:t>
            </a:r>
            <a:r>
              <a:rPr lang="en-US" b="1" dirty="0" smtClean="0"/>
              <a:t>Battle of Bunker Hill</a:t>
            </a:r>
            <a:r>
              <a:rPr lang="en-US" dirty="0" smtClean="0"/>
              <a:t> took place on June 17, 1775, mostly on and around </a:t>
            </a:r>
            <a:r>
              <a:rPr lang="en-US" dirty="0" smtClean="0">
                <a:hlinkClick r:id="rId3" tooltip="Breed's Hill"/>
              </a:rPr>
              <a:t>Breed's Hill</a:t>
            </a:r>
            <a:r>
              <a:rPr lang="en-US" dirty="0" smtClean="0"/>
              <a:t>, during the </a:t>
            </a:r>
            <a:r>
              <a:rPr lang="en-US" dirty="0" smtClean="0">
                <a:hlinkClick r:id="rId4" tooltip="Siege of Boston"/>
              </a:rPr>
              <a:t>Siege of Boston</a:t>
            </a:r>
            <a:r>
              <a:rPr lang="en-US" dirty="0" smtClean="0"/>
              <a:t> early in the </a:t>
            </a:r>
            <a:r>
              <a:rPr lang="en-US" dirty="0" smtClean="0">
                <a:hlinkClick r:id="rId5" tooltip="American Revolutionary War"/>
              </a:rPr>
              <a:t>American Revolutionary War</a:t>
            </a:r>
            <a:r>
              <a:rPr lang="en-US" dirty="0" smtClean="0"/>
              <a:t>. The battle is named after the adjacent Bunker Hill, which was peripherally involved in the battle and was the original objective of both colonial and British troops, and is occasionally referred to as the "Battle of Breed's Hill."</a:t>
            </a:r>
          </a:p>
          <a:p>
            <a:r>
              <a:rPr lang="en-US" dirty="0" smtClean="0"/>
              <a:t>On June 13, 1775, the leaders of the colonial forces besieging </a:t>
            </a:r>
            <a:r>
              <a:rPr lang="en-US" dirty="0" smtClean="0">
                <a:hlinkClick r:id="rId6" tooltip="Boston"/>
              </a:rPr>
              <a:t>Boston</a:t>
            </a:r>
            <a:r>
              <a:rPr lang="en-US" dirty="0" smtClean="0"/>
              <a:t> learned that the British generals were planning to send troops out from the city to occupy the unoccupied hills surrounding the city. In response to this intelligence, 1,200 colonial troops under the command of </a:t>
            </a:r>
            <a:r>
              <a:rPr lang="en-US" dirty="0" smtClean="0">
                <a:hlinkClick r:id="rId7" tooltip="William Prescott"/>
              </a:rPr>
              <a:t>William Prescott</a:t>
            </a:r>
            <a:r>
              <a:rPr lang="en-US" dirty="0" smtClean="0"/>
              <a:t> stealthily occupied Bunker Hill and Breed's Hill, constructed an earthen </a:t>
            </a:r>
            <a:r>
              <a:rPr lang="en-US" dirty="0" smtClean="0">
                <a:hlinkClick r:id="rId8" tooltip="Redoubt"/>
              </a:rPr>
              <a:t>redoubt</a:t>
            </a:r>
            <a:r>
              <a:rPr lang="en-US" dirty="0" smtClean="0"/>
              <a:t> on Breed's Hill, and built lightly fortified lines across most of the Charlestown Peninsula.</a:t>
            </a:r>
          </a:p>
          <a:p>
            <a:r>
              <a:rPr lang="en-US" dirty="0" smtClean="0"/>
              <a:t>When the British were alerted to the presence of the new position the next day, they mounted an attack against them. After two assaults on the colonial lines were repulsed with significant British casualties, the British finally captured the positions on the third assault, after the defenders in the redoubt ran out of ammunition. The colonial forces retreated to Cambridge over Bunker Hill, suffering their most significant losses on Bunker Hill.</a:t>
            </a:r>
          </a:p>
          <a:p>
            <a:r>
              <a:rPr lang="en-US" dirty="0" smtClean="0"/>
              <a:t>While the result was a victory for the British, they suffered heavy losses: over 800 wounded and 226 killed, including a notably large number of officers. The battle is seen as an example of a </a:t>
            </a:r>
            <a:r>
              <a:rPr lang="en-US" dirty="0" smtClean="0">
                <a:hlinkClick r:id="rId9" tooltip="Pyrrhic victory"/>
              </a:rPr>
              <a:t>Pyrrhic victory</a:t>
            </a:r>
            <a:r>
              <a:rPr lang="en-US" dirty="0" smtClean="0"/>
              <a:t>, because the immediate gain (the capture of Bunker Hill) was modest and did not significantly change the state of the siege, while the cost (the loss of nearly a third of the deployed forces) was high. Meanwhile, colonial forces were able to retreat and regroup in good order having suffered few casualties. Furthermore, the battle demonstrated that relatively inexperienced colonial forces were willing and able to stand up to </a:t>
            </a:r>
            <a:r>
              <a:rPr lang="en-US" dirty="0" smtClean="0">
                <a:hlinkClick r:id="rId10" tooltip="Regular army"/>
              </a:rPr>
              <a:t>regular army</a:t>
            </a:r>
            <a:r>
              <a:rPr lang="en-US" dirty="0" smtClean="0"/>
              <a:t> troops in a </a:t>
            </a:r>
            <a:r>
              <a:rPr lang="en-US" dirty="0" smtClean="0">
                <a:hlinkClick r:id="rId11" tooltip="Pitched battle"/>
              </a:rPr>
              <a:t>pitched battle</a:t>
            </a:r>
            <a:r>
              <a:rPr lang="en-US" dirty="0" smtClean="0"/>
              <a:t>.</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a:t>
            </a:r>
            <a:r>
              <a:rPr lang="en-US" b="1" dirty="0" smtClean="0"/>
              <a:t>Olive Branch Petition</a:t>
            </a:r>
            <a:r>
              <a:rPr lang="en-US" dirty="0" smtClean="0"/>
              <a:t> was adopted by the Continental Congress in July 1775 in an attempt to avoid a full-blown war with </a:t>
            </a:r>
            <a:r>
              <a:rPr lang="en-US" dirty="0" smtClean="0">
                <a:hlinkClick r:id="rId3" tooltip="Kingdom of Great Britain"/>
              </a:rPr>
              <a:t>Great Britain</a:t>
            </a:r>
            <a:r>
              <a:rPr lang="en-US" dirty="0" smtClean="0"/>
              <a:t>. The petition affirmed American loyalty to Great Britain and entreated the king to prevent further conflict. The petition was rejected, and in August 1775 the colonies were formally declared in rebellion by the </a:t>
            </a:r>
            <a:r>
              <a:rPr lang="en-US" dirty="0" smtClean="0">
                <a:hlinkClick r:id="rId4" tooltip="Proclamation of Rebellion"/>
              </a:rPr>
              <a:t>Proclamation of Rebellion</a:t>
            </a:r>
            <a:r>
              <a:rPr lang="en-US" dirty="0" smtClean="0"/>
              <a:t>.</a:t>
            </a:r>
            <a:r>
              <a:rPr lang="en-US" baseline="30000" dirty="0" smtClean="0">
                <a:hlinkClick r:id="rId5"/>
              </a:rPr>
              <a:t>[1]</a:t>
            </a:r>
            <a:endParaRPr lang="en-US" dirty="0" smtClean="0"/>
          </a:p>
          <a:p>
            <a:r>
              <a:rPr lang="en-US" dirty="0" smtClean="0"/>
              <a:t>When the </a:t>
            </a:r>
            <a:r>
              <a:rPr lang="en-US" dirty="0" smtClean="0">
                <a:hlinkClick r:id="rId6" tooltip="Second Continental Congress"/>
              </a:rPr>
              <a:t>Second Continental Congress</a:t>
            </a:r>
            <a:r>
              <a:rPr lang="en-US" dirty="0" smtClean="0"/>
              <a:t> convened in May 1775, most delegates followed </a:t>
            </a:r>
            <a:r>
              <a:rPr lang="en-US" dirty="0" smtClean="0">
                <a:hlinkClick r:id="rId7" tooltip="John Dickinson (delegate)"/>
              </a:rPr>
              <a:t>John Dickinson</a:t>
            </a:r>
            <a:r>
              <a:rPr lang="en-US" dirty="0" smtClean="0"/>
              <a:t> in his quest to reconcile with </a:t>
            </a:r>
            <a:r>
              <a:rPr lang="en-US" dirty="0" smtClean="0">
                <a:hlinkClick r:id="rId8" tooltip="George III of Great Britain"/>
              </a:rPr>
              <a:t>George III of Great Britain</a:t>
            </a:r>
            <a:r>
              <a:rPr lang="en-US" dirty="0" smtClean="0"/>
              <a:t>. However, a smaller group of delegates led by </a:t>
            </a:r>
            <a:r>
              <a:rPr lang="en-US" dirty="0" smtClean="0">
                <a:hlinkClick r:id="rId9" tooltip="John Adams"/>
              </a:rPr>
              <a:t>John Adams</a:t>
            </a:r>
            <a:r>
              <a:rPr lang="en-US" dirty="0" smtClean="0"/>
              <a:t> believed that war was inevitable. During the course of the Second Continental Congress, Adams and his group of colleagues decided the wisest course of action was to remain quiet and wait for the opportune time to rally the people.</a:t>
            </a:r>
          </a:p>
          <a:p>
            <a:r>
              <a:rPr lang="en-US" dirty="0" smtClean="0"/>
              <a:t>This decision allowed John Dickinson and his followers to pursue whatever means of reconciliation they wanted. It was during this time that the idea of the Olive Branch Petition was approved.</a:t>
            </a:r>
            <a:r>
              <a:rPr lang="en-US" baseline="30000" dirty="0" smtClean="0">
                <a:hlinkClick r:id="rId10"/>
              </a:rPr>
              <a:t>[2]</a:t>
            </a:r>
            <a:r>
              <a:rPr lang="en-US" dirty="0" smtClean="0"/>
              <a:t> The Olive Branch Petition was first drafted by </a:t>
            </a:r>
            <a:r>
              <a:rPr lang="en-US" dirty="0" smtClean="0">
                <a:hlinkClick r:id="rId11" tooltip="Thomas Jefferson"/>
              </a:rPr>
              <a:t>Thomas Jefferson</a:t>
            </a:r>
            <a:r>
              <a:rPr lang="en-US" dirty="0" smtClean="0"/>
              <a:t>, but John Dickinson found Jefferson’s language too offensive. Dickinson rewrote most of the document, although some of the conclusion remained Jefferson’s.</a:t>
            </a:r>
            <a:r>
              <a:rPr lang="en-US" baseline="30000" dirty="0" smtClean="0">
                <a:hlinkClick r:id="rId12"/>
              </a:rPr>
              <a:t>[3]</a:t>
            </a:r>
            <a:r>
              <a:rPr lang="en-US" baseline="30000" dirty="0" smtClean="0">
                <a:hlinkClick r:id="rId13"/>
              </a:rPr>
              <a:t>[4]</a:t>
            </a:r>
            <a:r>
              <a:rPr lang="en-US" dirty="0" smtClean="0"/>
              <a:t> Dickinson claimed that the colonies did not want independence but that they merely wanted to negotiate trade and tax regulations with Great Britain. Dickinson suggested the King draw up a final plan or agreement to settle trade disputes. To help the King with his plan, Dickinson suggested that either the colonists be given free trade and taxes equal to those levied on the people in Great Britain, or no taxes and strict trade regulations. The letter was approved on July 5, but signed and sent to London on July 8, 1775.</a:t>
            </a:r>
            <a:r>
              <a:rPr lang="en-US" baseline="30000" dirty="0" smtClean="0">
                <a:hlinkClick r:id="rId12"/>
              </a:rPr>
              <a:t>[3]</a:t>
            </a:r>
            <a:r>
              <a:rPr lang="en-US" dirty="0" smtClean="0"/>
              <a:t> Dickinson had hoped that word of the bloodshed at </a:t>
            </a:r>
            <a:r>
              <a:rPr lang="en-US" dirty="0" smtClean="0">
                <a:hlinkClick r:id="rId14" tooltip="Lexington and Concord"/>
              </a:rPr>
              <a:t>Lexington and Concord</a:t>
            </a:r>
            <a:r>
              <a:rPr lang="en-US" dirty="0" smtClean="0"/>
              <a:t> combined with the “Humble Petition” would inspire the King to at least negotiate with the colonists.</a:t>
            </a:r>
            <a:r>
              <a:rPr lang="en-US" baseline="30000" dirty="0" smtClean="0">
                <a:hlinkClick r:id="rId10"/>
              </a:rPr>
              <a:t>[2]</a:t>
            </a:r>
            <a:endParaRPr lang="en-US" dirty="0" smtClean="0"/>
          </a:p>
          <a:p>
            <a:r>
              <a:rPr lang="en-US" dirty="0" smtClean="0"/>
              <a:t>However, his petition was undermined due to a confiscated letter of John Adams. John Adams wrote a letter to a friend expressing his discontent with the Olive Branch Petition. He wrote war was inevitable and he thought the Colonies should have already raised a navy and captured British officials. This confiscated letter arrived in Great Britain at about the same time as the Olive Branch petition. The British used Adams' letter to claim that the Olive Branch Petition was insincere.</a:t>
            </a:r>
            <a:r>
              <a:rPr lang="en-US" baseline="30000" dirty="0" smtClean="0">
                <a:hlinkClick r:id="rId12"/>
              </a:rPr>
              <a:t>[3]</a:t>
            </a:r>
            <a:endParaRPr lang="en-US" dirty="0" smtClean="0"/>
          </a:p>
          <a:p>
            <a:r>
              <a:rPr lang="en-US" dirty="0" smtClean="0"/>
              <a:t>Although the King discarded the petition, it still served a very important purpose in American Independence. The King’s rejection gave Adams and others who favored revolution the opportunity they needed to push for independence. The rejection of the “olive branch” polarized the issue in the minds of colonists. It suggested that they could either submit unconditionally or seek complete independence by war.</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Common Sense</a:t>
            </a:r>
            <a:r>
              <a:rPr lang="en-US" baseline="30000" dirty="0" smtClean="0">
                <a:hlinkClick r:id="rId3"/>
              </a:rPr>
              <a:t>[1]</a:t>
            </a:r>
            <a:r>
              <a:rPr lang="en-US" dirty="0" smtClean="0"/>
              <a:t> is a </a:t>
            </a:r>
            <a:r>
              <a:rPr lang="en-US" dirty="0" smtClean="0">
                <a:hlinkClick r:id="rId4" tooltip="Pamphlet"/>
              </a:rPr>
              <a:t>pamphlet</a:t>
            </a:r>
            <a:r>
              <a:rPr lang="en-US" dirty="0" smtClean="0"/>
              <a:t> written by </a:t>
            </a:r>
            <a:r>
              <a:rPr lang="en-US" dirty="0" smtClean="0">
                <a:hlinkClick r:id="rId5" tooltip="Thomas Paine"/>
              </a:rPr>
              <a:t>Thomas Paine</a:t>
            </a:r>
            <a:r>
              <a:rPr lang="en-US" dirty="0" smtClean="0"/>
              <a:t>. It was first published anonymously on January 10, 1776, during the </a:t>
            </a:r>
            <a:r>
              <a:rPr lang="en-US" dirty="0" smtClean="0">
                <a:hlinkClick r:id="rId6" tooltip="American Revolution"/>
              </a:rPr>
              <a:t>American Revolution</a:t>
            </a:r>
            <a:r>
              <a:rPr lang="en-US" dirty="0" smtClean="0"/>
              <a:t>. </a:t>
            </a:r>
            <a:r>
              <a:rPr lang="en-US" i="1" dirty="0" smtClean="0"/>
              <a:t>Common Sense</a:t>
            </a:r>
            <a:r>
              <a:rPr lang="en-US" dirty="0" smtClean="0"/>
              <a:t>, signed "Written by an Englishman", became an immediate success.</a:t>
            </a:r>
            <a:r>
              <a:rPr lang="en-US" baseline="30000" dirty="0" smtClean="0">
                <a:hlinkClick r:id="rId7"/>
              </a:rPr>
              <a:t>[2]</a:t>
            </a:r>
            <a:r>
              <a:rPr lang="en-US" dirty="0" smtClean="0"/>
              <a:t> In relation to the population of the Colonies at that time, it had the largest sale and circulation of any book in American history. </a:t>
            </a:r>
            <a:r>
              <a:rPr lang="en-US" i="1" dirty="0" smtClean="0"/>
              <a:t>Common Sense</a:t>
            </a:r>
            <a:r>
              <a:rPr lang="en-US" dirty="0" smtClean="0"/>
              <a:t> presented the American colonists with an argument for freedom from </a:t>
            </a:r>
            <a:r>
              <a:rPr lang="en-US" dirty="0" smtClean="0">
                <a:hlinkClick r:id="rId8" tooltip="Kingdom of Great Britain"/>
              </a:rPr>
              <a:t>British</a:t>
            </a:r>
            <a:r>
              <a:rPr lang="en-US" dirty="0" smtClean="0"/>
              <a:t> rule at a time when the question of independence was still undecided. Paine wrote and reasoned in a style that common people understood; forgoing the philosophy and Latin references used by </a:t>
            </a:r>
            <a:r>
              <a:rPr lang="en-US" dirty="0" smtClean="0">
                <a:hlinkClick r:id="rId9" tooltip="Age of Enlightenment"/>
              </a:rPr>
              <a:t>Enlightenment era</a:t>
            </a:r>
            <a:r>
              <a:rPr lang="en-US" dirty="0" smtClean="0"/>
              <a:t> writers, Paine structured </a:t>
            </a:r>
            <a:r>
              <a:rPr lang="en-US" i="1" dirty="0" smtClean="0"/>
              <a:t>Common Sense</a:t>
            </a:r>
            <a:r>
              <a:rPr lang="en-US" dirty="0" smtClean="0"/>
              <a:t> like a </a:t>
            </a:r>
            <a:r>
              <a:rPr lang="en-US" dirty="0" smtClean="0">
                <a:hlinkClick r:id="rId10" tooltip="Sermon"/>
              </a:rPr>
              <a:t>sermon</a:t>
            </a:r>
            <a:r>
              <a:rPr lang="en-US" dirty="0" smtClean="0"/>
              <a:t> and relied on </a:t>
            </a:r>
            <a:r>
              <a:rPr lang="en-US" dirty="0" smtClean="0">
                <a:hlinkClick r:id="rId11" tooltip="Biblical"/>
              </a:rPr>
              <a:t>Biblical</a:t>
            </a:r>
            <a:r>
              <a:rPr lang="en-US" dirty="0" smtClean="0"/>
              <a:t> references to make his case to the people. </a:t>
            </a:r>
            <a:r>
              <a:rPr lang="en-US" baseline="30000" dirty="0" smtClean="0">
                <a:hlinkClick r:id="rId12"/>
              </a:rPr>
              <a:t>[3]</a:t>
            </a:r>
            <a:r>
              <a:rPr lang="en-US" dirty="0" smtClean="0"/>
              <a:t> Paine accessed common dissenting Protestant idioms as a means to present a distinctly American political identity to peoples who, in the preceding decades, had become increasingly culturally tied to Britain. </a:t>
            </a:r>
            <a:r>
              <a:rPr lang="en-US" baseline="30000" dirty="0" smtClean="0">
                <a:hlinkClick r:id="rId13"/>
              </a:rPr>
              <a:t>[4]</a:t>
            </a:r>
            <a:r>
              <a:rPr lang="en-US" dirty="0" smtClean="0"/>
              <a:t> Historian </a:t>
            </a:r>
            <a:r>
              <a:rPr lang="en-US" dirty="0" smtClean="0">
                <a:hlinkClick r:id="rId14" tooltip="Gordon S. Wood"/>
              </a:rPr>
              <a:t>Gordon S. Wood</a:t>
            </a:r>
            <a:r>
              <a:rPr lang="en-US" dirty="0" smtClean="0"/>
              <a:t> described </a:t>
            </a:r>
            <a:r>
              <a:rPr lang="en-US" i="1" dirty="0" smtClean="0"/>
              <a:t>Common Sense</a:t>
            </a:r>
            <a:r>
              <a:rPr lang="en-US" dirty="0" smtClean="0"/>
              <a:t> as, "the most incendiary and popular pamphlet of the entire revolutionary era".</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King John of England agreed, in 1215, to the demands of his barons and authorized that handwritten copies of Magna </a:t>
            </a:r>
            <a:r>
              <a:rPr lang="en-US" dirty="0" err="1" smtClean="0"/>
              <a:t>Carta</a:t>
            </a:r>
            <a:r>
              <a:rPr lang="en-US" dirty="0" smtClean="0"/>
              <a:t> be prepared on parchment, affixed with his seal, and publicly read throughout the realm. Thus he bound not only himself but his "heirs, for ever" to grant "to all freemen of our kingdom" the rights and liberties the great charter described. With Magna </a:t>
            </a:r>
            <a:r>
              <a:rPr lang="en-US" dirty="0" err="1" smtClean="0"/>
              <a:t>Carta</a:t>
            </a:r>
            <a:r>
              <a:rPr lang="en-US" dirty="0" smtClean="0"/>
              <a:t>, King John placed himself and England's future sovereigns and magistrates within the rule of law.</a:t>
            </a:r>
          </a:p>
          <a:p>
            <a:r>
              <a:rPr lang="en-US" dirty="0" smtClean="0"/>
              <a:t>When Englishmen left their homeland to establish colonies in the New World, they brought with them charters guaranteeing that they and their heirs would "have and enjoy all liberties and immunities of free and natural subjects." Scant generations later, when these American colonists raised arms against their mother country, they were fighting not for new freedoms but to preserve liberties that dated to the 13th century.</a:t>
            </a:r>
          </a:p>
          <a:p>
            <a:r>
              <a:rPr lang="en-US" dirty="0" smtClean="0"/>
              <a:t>When representatives of the young republic of the United States gathered to draft a constitution, they turned to the legal system they knew and admired--English common law as evolved from Magna </a:t>
            </a:r>
            <a:r>
              <a:rPr lang="en-US" dirty="0" err="1" smtClean="0"/>
              <a:t>Carta</a:t>
            </a:r>
            <a:r>
              <a:rPr lang="en-US" dirty="0" smtClean="0"/>
              <a:t>. The conceptual debt to the great charter is particularly obvious: the American Constitution is "the Supreme Law of the Land," just as the rights granted by Magna </a:t>
            </a:r>
            <a:r>
              <a:rPr lang="en-US" dirty="0" err="1" smtClean="0"/>
              <a:t>Carta</a:t>
            </a:r>
            <a:r>
              <a:rPr lang="en-US" dirty="0" smtClean="0"/>
              <a:t> were not to be arbitrarily canceled by subsequent English laws.</a:t>
            </a:r>
          </a:p>
          <a:p>
            <a:r>
              <a:rPr lang="en-US" dirty="0" smtClean="0"/>
              <a:t>This heritage is most clearly apparent in our Bill of Rights. The fifth amendment guarantees</a:t>
            </a:r>
          </a:p>
          <a:p>
            <a:r>
              <a:rPr lang="en-US" i="1" dirty="0" smtClean="0"/>
              <a:t>No person shall...be deprived of life, liberty, or property, without due process of law</a:t>
            </a:r>
            <a:endParaRPr lang="en-US" dirty="0" smtClean="0"/>
          </a:p>
          <a:p>
            <a:r>
              <a:rPr lang="en-US" dirty="0" smtClean="0"/>
              <a:t>Written 575 years earlier, Magna </a:t>
            </a:r>
            <a:r>
              <a:rPr lang="en-US" dirty="0" err="1" smtClean="0"/>
              <a:t>Carta</a:t>
            </a:r>
            <a:r>
              <a:rPr lang="en-US" dirty="0" smtClean="0"/>
              <a:t> declares</a:t>
            </a:r>
          </a:p>
          <a:p>
            <a:r>
              <a:rPr lang="en-US" i="1" dirty="0" smtClean="0"/>
              <a:t>No freeman shall be taken, imprisoned,...or in any other way destroyed...except by the lawful judgment of his peers, or by the law of the land. To no one will we sell, to none will we deny or delay, right or justice.</a:t>
            </a:r>
            <a:endParaRPr lang="en-US" dirty="0" smtClean="0"/>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Mayflower</a:t>
            </a:r>
            <a:r>
              <a:rPr lang="en-US" dirty="0" smtClean="0"/>
              <a:t> was originally bound for the mouth of the </a:t>
            </a:r>
            <a:r>
              <a:rPr lang="en-US" dirty="0" smtClean="0">
                <a:hlinkClick r:id="rId3" tooltip="Hudson River"/>
              </a:rPr>
              <a:t>Hudson River</a:t>
            </a:r>
            <a:r>
              <a:rPr lang="en-US" dirty="0" smtClean="0"/>
              <a:t>, in land granted in a patent from the </a:t>
            </a:r>
            <a:r>
              <a:rPr lang="en-US" dirty="0" smtClean="0">
                <a:hlinkClick r:id="rId4" tooltip="The Crown"/>
              </a:rPr>
              <a:t>Crown</a:t>
            </a:r>
            <a:r>
              <a:rPr lang="en-US" dirty="0" smtClean="0"/>
              <a:t> to the </a:t>
            </a:r>
            <a:r>
              <a:rPr lang="en-US" dirty="0" smtClean="0">
                <a:hlinkClick r:id="rId5" tooltip="London Virginia Company"/>
              </a:rPr>
              <a:t>London Virginia Company</a:t>
            </a:r>
            <a:r>
              <a:rPr lang="en-US" dirty="0" smtClean="0"/>
              <a:t>. The decision was made instead to land farther north, in what is now </a:t>
            </a:r>
            <a:r>
              <a:rPr lang="en-US" dirty="0" smtClean="0">
                <a:hlinkClick r:id="rId6" tooltip="Massachusetts"/>
              </a:rPr>
              <a:t>Massachusetts</a:t>
            </a:r>
            <a:r>
              <a:rPr lang="en-US" dirty="0" smtClean="0"/>
              <a:t>. This inspired some of the "strangers" (colonists who were not members of the congregation of religious dissenters leading the expedition) to proclaim that since the settlement would not be made in the agreed-upon Virginia territory, they "would use their own liberty; for none had power to command them...."</a:t>
            </a:r>
            <a:r>
              <a:rPr lang="en-US" baseline="30000" dirty="0" smtClean="0">
                <a:hlinkClick r:id="rId7"/>
              </a:rPr>
              <a:t>[5]</a:t>
            </a:r>
            <a:r>
              <a:rPr lang="en-US" dirty="0" smtClean="0"/>
              <a:t> To prevent this, many of the other colonists decided to establish a government. The Mayflower Compact was based simultaneously upon a </a:t>
            </a:r>
            <a:r>
              <a:rPr lang="en-US" dirty="0" err="1" smtClean="0">
                <a:hlinkClick r:id="rId8" tooltip="Majoritarianism"/>
              </a:rPr>
              <a:t>majoritarian</a:t>
            </a:r>
            <a:r>
              <a:rPr lang="en-US" dirty="0" smtClean="0"/>
              <a:t> model (even though the signers were not in the majority) and the settlers' allegiance to the king. It was in essence a </a:t>
            </a:r>
            <a:r>
              <a:rPr lang="en-US" dirty="0" smtClean="0">
                <a:hlinkClick r:id="rId9" tooltip="Social contract"/>
              </a:rPr>
              <a:t>social contract</a:t>
            </a:r>
            <a:r>
              <a:rPr lang="en-US" dirty="0" smtClean="0"/>
              <a:t> in which the settlers consented to follow the compact's rules and regulations for the sake of survival.</a:t>
            </a:r>
            <a:r>
              <a:rPr lang="en-US" baseline="30000" dirty="0" smtClean="0"/>
              <a:t>[</a:t>
            </a:r>
            <a:r>
              <a:rPr lang="en-US" i="1" baseline="30000" dirty="0" smtClean="0">
                <a:hlinkClick r:id="rId10" tooltip="Wikipedia:Citation needed"/>
              </a:rPr>
              <a:t>citation needed</a:t>
            </a:r>
            <a:r>
              <a:rPr lang="en-US" baseline="30000" dirty="0" smtClean="0"/>
              <a:t>]</a:t>
            </a:r>
            <a:endParaRPr lang="en-US" dirty="0" smtClean="0"/>
          </a:p>
          <a:p>
            <a:r>
              <a:rPr lang="en-US" dirty="0" smtClean="0"/>
              <a:t>In November 1620, the </a:t>
            </a:r>
            <a:r>
              <a:rPr lang="en-US" i="1" dirty="0" smtClean="0"/>
              <a:t>Mayflower</a:t>
            </a:r>
            <a:r>
              <a:rPr lang="en-US" dirty="0" smtClean="0"/>
              <a:t> landed at </a:t>
            </a:r>
            <a:r>
              <a:rPr lang="en-US" dirty="0" smtClean="0">
                <a:hlinkClick r:id="rId11" tooltip="Plymouth, Massachusetts"/>
              </a:rPr>
              <a:t>Plymouth</a:t>
            </a:r>
            <a:r>
              <a:rPr lang="en-US" dirty="0" smtClean="0"/>
              <a:t>, named after the major port city in Devon, England from which the Mayflower sailed. The settlers named their settlement "</a:t>
            </a:r>
            <a:r>
              <a:rPr lang="en-US" dirty="0" err="1" smtClean="0"/>
              <a:t>Plimoth</a:t>
            </a:r>
            <a:r>
              <a:rPr lang="en-US" dirty="0" smtClean="0"/>
              <a:t>" or "</a:t>
            </a:r>
            <a:r>
              <a:rPr lang="en-US" dirty="0" err="1" smtClean="0"/>
              <a:t>Plimouth</a:t>
            </a:r>
            <a:r>
              <a:rPr lang="en-US" dirty="0" smtClean="0"/>
              <a:t>", old English spellings of the name.</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colonies could only trade with Britain.</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a thousand Virginians rose because they resented Virginia Governor </a:t>
            </a:r>
            <a:r>
              <a:rPr lang="en-US" dirty="0" smtClean="0">
                <a:hlinkClick r:id="rId3" tooltip="William Berkeley (governor)"/>
              </a:rPr>
              <a:t>William Berkeley</a:t>
            </a:r>
            <a:r>
              <a:rPr lang="en-US" dirty="0" smtClean="0"/>
              <a:t>'s friendly policies towards the </a:t>
            </a:r>
            <a:r>
              <a:rPr lang="en-US" dirty="0" smtClean="0">
                <a:hlinkClick r:id="rId4" tooltip="Native Americans in the United States"/>
              </a:rPr>
              <a:t>Native Americans</a:t>
            </a:r>
            <a:r>
              <a:rPr lang="en-US" dirty="0" smtClean="0"/>
              <a:t>. When Berkeley refused to retaliate for a series of Indian attacks on frontier settlements, others took matters into their own hands, attacking Indians, chasing Berkeley from </a:t>
            </a:r>
            <a:r>
              <a:rPr lang="en-US" dirty="0" smtClean="0">
                <a:hlinkClick r:id="rId5" tooltip="Jamestown, Virginia"/>
              </a:rPr>
              <a:t>Jamestown, Virginia</a:t>
            </a:r>
            <a:r>
              <a:rPr lang="en-US" dirty="0" smtClean="0"/>
              <a:t>, and torching the capitol.</a:t>
            </a:r>
          </a:p>
          <a:p>
            <a:r>
              <a:rPr lang="en-US" dirty="0" smtClean="0"/>
              <a:t>It was the first rebellion in the </a:t>
            </a:r>
            <a:r>
              <a:rPr lang="en-US" dirty="0" smtClean="0">
                <a:hlinkClick r:id="rId6" tooltip="Thirteen colonies"/>
              </a:rPr>
              <a:t>American colonies</a:t>
            </a:r>
            <a:r>
              <a:rPr lang="en-US" dirty="0" smtClean="0"/>
              <a:t> in which discontented frontiersmen took part; a similar uprising in </a:t>
            </a:r>
            <a:r>
              <a:rPr lang="en-US" dirty="0" smtClean="0">
                <a:hlinkClick r:id="rId7" tooltip="Maryland"/>
              </a:rPr>
              <a:t>Maryland</a:t>
            </a:r>
            <a:r>
              <a:rPr lang="en-US" dirty="0" smtClean="0"/>
              <a:t> occurred later that year. A protest against raids on the frontier; some historians also consider it a power play by Bacon against Berkeley, and his policies of favoring his own court. Their alliance disturbed the ruling class, who responded by hardening the racial caste of slavery.</a:t>
            </a:r>
            <a:r>
              <a:rPr lang="en-US" baseline="30000" dirty="0" smtClean="0">
                <a:hlinkClick r:id="rId8"/>
              </a:rPr>
              <a:t>[1]</a:t>
            </a:r>
            <a:r>
              <a:rPr lang="en-US" baseline="30000" dirty="0" smtClean="0">
                <a:hlinkClick r:id="rId9"/>
              </a:rPr>
              <a:t>[2]</a:t>
            </a:r>
            <a:r>
              <a:rPr lang="en-US" dirty="0" smtClean="0"/>
              <a:t> While the farmers did not succeed in their goal of driving Native Americans from Virginia, the rebellion did result in Berkeley being recalled to England.</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Bill of Rights laid out certain basic rights for (at the time) all </a:t>
            </a:r>
            <a:r>
              <a:rPr lang="en-US" dirty="0" smtClean="0">
                <a:hlinkClick r:id="rId3" tooltip="England"/>
              </a:rPr>
              <a:t>Englishmen</a:t>
            </a:r>
            <a:r>
              <a:rPr lang="en-US" dirty="0" smtClean="0"/>
              <a:t>. These rights continue to apply today, not only in England and Wales, but in each of the </a:t>
            </a:r>
            <a:r>
              <a:rPr lang="en-US" dirty="0" smtClean="0">
                <a:hlinkClick r:id="rId4" tooltip="Jurisdictions"/>
              </a:rPr>
              <a:t>jurisdictions</a:t>
            </a:r>
            <a:r>
              <a:rPr lang="en-US" dirty="0" smtClean="0"/>
              <a:t> of the </a:t>
            </a:r>
            <a:r>
              <a:rPr lang="en-US" dirty="0" smtClean="0">
                <a:hlinkClick r:id="rId5" tooltip="Commonwealth realm"/>
              </a:rPr>
              <a:t>Commonwealth realms</a:t>
            </a:r>
            <a:r>
              <a:rPr lang="en-US" dirty="0" smtClean="0"/>
              <a:t> as well.</a:t>
            </a:r>
            <a:r>
              <a:rPr lang="en-US" baseline="30000" dirty="0" smtClean="0"/>
              <a:t>[</a:t>
            </a:r>
            <a:r>
              <a:rPr lang="en-US" i="1" baseline="30000" dirty="0" smtClean="0">
                <a:hlinkClick r:id="rId6" tooltip="Wikipedia:Citation needed"/>
              </a:rPr>
              <a:t>citation needed</a:t>
            </a:r>
            <a:r>
              <a:rPr lang="en-US" baseline="30000" dirty="0" smtClean="0"/>
              <a:t>]</a:t>
            </a:r>
            <a:r>
              <a:rPr lang="en-US" dirty="0" smtClean="0"/>
              <a:t> The Act set out that there should be:</a:t>
            </a:r>
          </a:p>
          <a:p>
            <a:r>
              <a:rPr lang="en-US" dirty="0" smtClean="0"/>
              <a:t>no royal interference with the law. Though the sovereign remains the fount of justice, he or she cannot unilaterally establish new courts or act as a judge.</a:t>
            </a:r>
          </a:p>
          <a:p>
            <a:r>
              <a:rPr lang="en-US" dirty="0" smtClean="0"/>
              <a:t>no </a:t>
            </a:r>
            <a:r>
              <a:rPr lang="en-US" dirty="0" smtClean="0">
                <a:hlinkClick r:id="rId7" tooltip="Taxation"/>
              </a:rPr>
              <a:t>taxation</a:t>
            </a:r>
            <a:r>
              <a:rPr lang="en-US" dirty="0" smtClean="0"/>
              <a:t> by </a:t>
            </a:r>
            <a:r>
              <a:rPr lang="en-US" dirty="0" smtClean="0">
                <a:hlinkClick r:id="rId8" tooltip="Royal Prerogative"/>
              </a:rPr>
              <a:t>Royal Prerogative</a:t>
            </a:r>
            <a:r>
              <a:rPr lang="en-US" dirty="0" smtClean="0"/>
              <a:t>. The agreement of parliament became necessary for the implementation of any new taxes.</a:t>
            </a:r>
          </a:p>
          <a:p>
            <a:r>
              <a:rPr lang="en-US" dirty="0" smtClean="0"/>
              <a:t>only civil courts, not Church courts, are legal</a:t>
            </a:r>
          </a:p>
          <a:p>
            <a:r>
              <a:rPr lang="en-US" dirty="0" smtClean="0"/>
              <a:t>freedom to </a:t>
            </a:r>
            <a:r>
              <a:rPr lang="en-US" dirty="0" smtClean="0">
                <a:hlinkClick r:id="rId9" tooltip="Petition"/>
              </a:rPr>
              <a:t>petition</a:t>
            </a:r>
            <a:r>
              <a:rPr lang="en-US" dirty="0" smtClean="0"/>
              <a:t> the monarch without fear of retribution</a:t>
            </a:r>
          </a:p>
          <a:p>
            <a:r>
              <a:rPr lang="en-US" dirty="0" smtClean="0"/>
              <a:t>no </a:t>
            </a:r>
            <a:r>
              <a:rPr lang="en-US" dirty="0" smtClean="0">
                <a:hlinkClick r:id="rId10" tooltip="Standing army"/>
              </a:rPr>
              <a:t>standing army</a:t>
            </a:r>
            <a:r>
              <a:rPr lang="en-US" dirty="0" smtClean="0"/>
              <a:t> may be maintained during a time of peace without the consent of parliament.</a:t>
            </a:r>
            <a:r>
              <a:rPr lang="en-US" baseline="30000" dirty="0" smtClean="0">
                <a:hlinkClick r:id="rId11"/>
              </a:rPr>
              <a:t>[8]</a:t>
            </a:r>
            <a:endParaRPr lang="en-US" dirty="0" smtClean="0"/>
          </a:p>
          <a:p>
            <a:r>
              <a:rPr lang="en-US" dirty="0" smtClean="0"/>
              <a:t>no royal interference in the </a:t>
            </a:r>
            <a:r>
              <a:rPr lang="en-US" dirty="0" smtClean="0">
                <a:hlinkClick r:id="rId12" tooltip="Right to keep and bear arms"/>
              </a:rPr>
              <a:t>freedom of the people to have arms</a:t>
            </a:r>
            <a:r>
              <a:rPr lang="en-US" dirty="0" smtClean="0"/>
              <a:t> for their own </a:t>
            </a:r>
            <a:r>
              <a:rPr lang="en-US" dirty="0" err="1" smtClean="0"/>
              <a:t>defence</a:t>
            </a:r>
            <a:r>
              <a:rPr lang="en-US" dirty="0" smtClean="0"/>
              <a:t> as suitable to their class and as allowed by law (simultaneously restoring rights previously taken from Protestants by </a:t>
            </a:r>
            <a:r>
              <a:rPr lang="en-US" dirty="0" smtClean="0">
                <a:hlinkClick r:id="rId13" tooltip="James II of England"/>
              </a:rPr>
              <a:t>James II</a:t>
            </a:r>
            <a:r>
              <a:rPr lang="en-US" dirty="0" smtClean="0"/>
              <a:t>)</a:t>
            </a:r>
          </a:p>
          <a:p>
            <a:r>
              <a:rPr lang="en-US" dirty="0" smtClean="0"/>
              <a:t>no royal interference in the election of members of parliament</a:t>
            </a:r>
          </a:p>
          <a:p>
            <a:r>
              <a:rPr lang="en-US" dirty="0" smtClean="0"/>
              <a:t>the </a:t>
            </a:r>
            <a:r>
              <a:rPr lang="en-US" dirty="0" smtClean="0">
                <a:hlinkClick r:id="rId14" tooltip="Freedom of speech"/>
              </a:rPr>
              <a:t>freedom of speech</a:t>
            </a:r>
            <a:r>
              <a:rPr lang="en-US" dirty="0" smtClean="0"/>
              <a:t> and debates or proceedings in Parliament ought not to be </a:t>
            </a:r>
            <a:r>
              <a:rPr lang="en-US" dirty="0" smtClean="0">
                <a:hlinkClick r:id="rId15" tooltip="Parliamentary privilege"/>
              </a:rPr>
              <a:t>impeached or questioned</a:t>
            </a:r>
            <a:r>
              <a:rPr lang="en-US" dirty="0" smtClean="0"/>
              <a:t> in any court or place out of Parliament</a:t>
            </a:r>
          </a:p>
          <a:p>
            <a:r>
              <a:rPr lang="en-US" dirty="0" smtClean="0"/>
              <a:t>"grants and promises of fines or forfeitures" before conviction are void</a:t>
            </a:r>
          </a:p>
          <a:p>
            <a:r>
              <a:rPr lang="en-US" dirty="0" smtClean="0"/>
              <a:t>no excessive bail or "cruel and unusual" punishments may be imposed</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t>
            </a:r>
            <a:r>
              <a:rPr lang="en-US" b="1" dirty="0" smtClean="0"/>
              <a:t>First Great Awakening</a:t>
            </a:r>
            <a:r>
              <a:rPr lang="en-US" dirty="0" smtClean="0"/>
              <a:t> (or The </a:t>
            </a:r>
            <a:r>
              <a:rPr lang="en-US" b="1" dirty="0" smtClean="0"/>
              <a:t>Great Awakening</a:t>
            </a:r>
            <a:r>
              <a:rPr lang="en-US" dirty="0" smtClean="0"/>
              <a:t>) was a Christian revitalization movement that swept Protestant Europe and </a:t>
            </a:r>
            <a:r>
              <a:rPr lang="en-US" dirty="0" smtClean="0">
                <a:hlinkClick r:id="rId3" tooltip="British America"/>
              </a:rPr>
              <a:t>British America</a:t>
            </a:r>
            <a:r>
              <a:rPr lang="en-US" dirty="0" smtClean="0"/>
              <a:t>, and especially the American colonies in the 1730s and 1740s, leaving a permanent impact on American religion. It resulted from powerful preaching that gave listeners a sense of personal guilt and of their need of salvation by Jesus Christ. Pulling away from ritual and ceremony, the Great Awakening made Christianity intensely personal to the average person by fostering a deep sense of spiritual guilt and redemption, and by encouraging introspection and a commitment to a new standard of personal morality.</a:t>
            </a:r>
          </a:p>
          <a:p>
            <a:r>
              <a:rPr lang="en-US" dirty="0" smtClean="0"/>
              <a:t>It brought Christianity to African slaves and was a monumental event in </a:t>
            </a:r>
            <a:r>
              <a:rPr lang="en-US" dirty="0" smtClean="0">
                <a:hlinkClick r:id="rId4" tooltip="New England"/>
              </a:rPr>
              <a:t>New England</a:t>
            </a:r>
            <a:r>
              <a:rPr lang="en-US" dirty="0" smtClean="0"/>
              <a:t> that challenged established authority. It incited rancor and division between old </a:t>
            </a:r>
            <a:r>
              <a:rPr lang="en-US" dirty="0" smtClean="0">
                <a:hlinkClick r:id="rId5" tooltip="Traditionalists"/>
              </a:rPr>
              <a:t>traditionalists</a:t>
            </a:r>
            <a:r>
              <a:rPr lang="en-US" dirty="0" smtClean="0"/>
              <a:t> who insisted on the continuing importance of ritual and doctrine, and the new </a:t>
            </a:r>
            <a:r>
              <a:rPr lang="en-US" dirty="0" smtClean="0">
                <a:hlinkClick r:id="rId6" tooltip="Revivalists"/>
              </a:rPr>
              <a:t>revivalists</a:t>
            </a:r>
            <a:r>
              <a:rPr lang="en-US" dirty="0" smtClean="0"/>
              <a:t>, who encouraged emotional involvement and personal commitment. It had a major impact in reshaping the </a:t>
            </a:r>
            <a:r>
              <a:rPr lang="en-US" dirty="0" smtClean="0">
                <a:hlinkClick r:id="rId7" tooltip="Congregational church"/>
              </a:rPr>
              <a:t>Congregational church</a:t>
            </a:r>
            <a:r>
              <a:rPr lang="en-US" dirty="0" smtClean="0"/>
              <a:t>, the </a:t>
            </a:r>
            <a:r>
              <a:rPr lang="en-US" dirty="0" smtClean="0">
                <a:hlinkClick r:id="rId8" tooltip="Presbyterian Church (U.S.A.)"/>
              </a:rPr>
              <a:t>Presbyterian church</a:t>
            </a:r>
            <a:r>
              <a:rPr lang="en-US" dirty="0" smtClean="0"/>
              <a:t>, the </a:t>
            </a:r>
            <a:r>
              <a:rPr lang="en-US" dirty="0" smtClean="0">
                <a:hlinkClick r:id="rId9" tooltip="Reformed Church in America"/>
              </a:rPr>
              <a:t>Dutch Reformed Church</a:t>
            </a:r>
            <a:r>
              <a:rPr lang="en-US" dirty="0" smtClean="0"/>
              <a:t>, and the </a:t>
            </a:r>
            <a:r>
              <a:rPr lang="en-US" dirty="0" smtClean="0">
                <a:hlinkClick r:id="rId10" tooltip="German Reformed"/>
              </a:rPr>
              <a:t>German Reformed</a:t>
            </a:r>
            <a:r>
              <a:rPr lang="en-US" dirty="0" smtClean="0"/>
              <a:t> denomination, and strengthened the small </a:t>
            </a:r>
            <a:r>
              <a:rPr lang="en-US" dirty="0" smtClean="0">
                <a:hlinkClick r:id="rId11" tooltip="Baptist"/>
              </a:rPr>
              <a:t>Baptist</a:t>
            </a:r>
            <a:r>
              <a:rPr lang="en-US" dirty="0" smtClean="0"/>
              <a:t> and </a:t>
            </a:r>
            <a:r>
              <a:rPr lang="en-US" dirty="0" smtClean="0">
                <a:hlinkClick r:id="rId12" tooltip="Methodist"/>
              </a:rPr>
              <a:t>Methodist</a:t>
            </a:r>
            <a:r>
              <a:rPr lang="en-US" dirty="0" smtClean="0"/>
              <a:t> denominations. It had little impact on </a:t>
            </a:r>
            <a:r>
              <a:rPr lang="en-US" dirty="0" smtClean="0">
                <a:hlinkClick r:id="rId13" tooltip="Anglicans"/>
              </a:rPr>
              <a:t>Anglicans</a:t>
            </a:r>
            <a:r>
              <a:rPr lang="en-US" dirty="0" smtClean="0"/>
              <a:t> and </a:t>
            </a:r>
            <a:r>
              <a:rPr lang="en-US" dirty="0" smtClean="0">
                <a:hlinkClick r:id="rId14" tooltip="Quakers"/>
              </a:rPr>
              <a:t>Quakers</a:t>
            </a:r>
            <a:r>
              <a:rPr lang="en-US" dirty="0" smtClean="0"/>
              <a:t>.</a:t>
            </a:r>
          </a:p>
          <a:p>
            <a:r>
              <a:rPr lang="en-US" dirty="0" smtClean="0"/>
              <a:t>Unlike the </a:t>
            </a:r>
            <a:r>
              <a:rPr lang="en-US" dirty="0" smtClean="0">
                <a:hlinkClick r:id="rId15" tooltip="Second Great Awakening"/>
              </a:rPr>
              <a:t>Second Great Awakening</a:t>
            </a:r>
            <a:r>
              <a:rPr lang="en-US" dirty="0" smtClean="0"/>
              <a:t>, that began about 1800 and which reached out to the </a:t>
            </a:r>
            <a:r>
              <a:rPr lang="en-US" dirty="0" err="1" smtClean="0">
                <a:hlinkClick r:id="rId16" tooltip="Unchurched"/>
              </a:rPr>
              <a:t>unchurched</a:t>
            </a:r>
            <a:r>
              <a:rPr lang="en-US" dirty="0" smtClean="0"/>
              <a:t>, the First Great Awakening focused on people who were already church members. It changed their rituals, their piety and their self awareness. To the evangelical imperatives of Reformation Protestantism, 18th- century American Christians added emphases on divine outpourings of the Holy Spirit and conversions that implanted within new believers an intense love for God. Revivals encapsulated those hallmarks and forwarded the newly created evangelicalism into the early republic.</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French and Indian War, as it was referred to in the colonies, was the beginning of open hostilities between the colonies and Gr. Britain. England and France had been building toward a conflict in America since 1689. These efforts resulted in the remarkable growth of the colonies from a population of 250,000 in 1700, to 1.25 million in 1750. Britain required raw materials including copper, hemp, tar, and turpentine. They also required a great deal of money, and so they provided that all of these American products be shipped exclusively to England (the Navigation Acts). In an effort to raise revenue and simultaneously interfere with the French in the Caribbean, a 6 pence tax on each gallon of molasses was imposed in 1733 (the Molasses Act, see note: The Sugar Act). Enforcement of these regulations became difficult, so the English government established extensive customs services, and vice-admiralty courts empowered to identify, try, and convict suspected smugglers. These devices were exclusive of, and superior to, the colonial mechanisms of justice.</a:t>
            </a:r>
          </a:p>
          <a:p>
            <a:r>
              <a:rPr lang="en-US" dirty="0" smtClean="0"/>
              <a:t>The colonies were wholly interested in overcoming the French in North America and appealed to the King for permission to raise armies and monies to defend themselves.* Despite sincere petitions from the royal governors, George II was suspicious of the intentions of the colonial governments and declined their offer. English officers in America were also widely contemptuous of colonials who volunteered for service. A few of the men who signed the Declaration had been members of volunteer militia who, as young men, had been dressed down and sent home when they applied for duty. Such an experience was not uncommon. It led communities throughout the colonies to question British authorities who would demand horses, feed, wagons, and quarters — but deny colonials the right to fight in defense of the Empire, a right which they considered central to their self-image as Englishmen.</a:t>
            </a:r>
          </a:p>
          <a:p>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Sugar Act reduced the rate of tax on molasses from six pence to three pence per gallon, while Grenville took measures that the duty be strictly enforced. The act also listed more foreign goods to be taxed including sugar, certain wines, coffee, pimiento, cambric and printed calico, and further, regulated the export of lumber and iron. The enforced tax on molasses caused the almost immediate decline in the rum industry in the colonies. The combined effect of the new duties was to sharply reduce the trade with Madeira, the Azores, the Canary Islands, and the French West Indies (</a:t>
            </a:r>
            <a:r>
              <a:rPr lang="en-US" dirty="0" err="1" smtClean="0"/>
              <a:t>Guadelupe</a:t>
            </a:r>
            <a:r>
              <a:rPr lang="en-US" dirty="0" smtClean="0"/>
              <a:t>, Martinique and Santo Domingo (now Haiti)), all important destination ports for lumber, flour, cheese, and assorted farm products. The situation disrupted the colonial economy by reducing the markets to which the colonies could sell, and the amount of currency available to them for the purchase of British manufactured goods. This act, and the Currency Act, set the stage for the revolt at the imposition of the Stamp Act.</a:t>
            </a:r>
            <a:endParaRPr lang="en-US" dirty="0"/>
          </a:p>
        </p:txBody>
      </p:sp>
      <p:sp>
        <p:nvSpPr>
          <p:cNvPr id="4" name="Slide Number Placeholder 3"/>
          <p:cNvSpPr>
            <a:spLocks noGrp="1"/>
          </p:cNvSpPr>
          <p:nvPr>
            <p:ph type="sldNum" sz="quarter" idx="10"/>
          </p:nvPr>
        </p:nvSpPr>
        <p:spPr/>
        <p:txBody>
          <a:bodyPr/>
          <a:lstStyle/>
          <a:p>
            <a:fld id="{37822F5E-9614-4F8F-960A-73B8A3A597A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A65B20C-4156-49FB-B975-0DF268F187E2}" type="datetimeFigureOut">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AD5-F890-488A-A8C1-1DB97D36A028}"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A65B20C-4156-49FB-B975-0DF268F187E2}" type="datetimeFigureOut">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AD5-F890-488A-A8C1-1DB97D36A028}"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A65B20C-4156-49FB-B975-0DF268F187E2}" type="datetimeFigureOut">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AD5-F890-488A-A8C1-1DB97D36A028}"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65B20C-4156-49FB-B975-0DF268F187E2}" type="datetimeFigureOut">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65B20C-4156-49FB-B975-0DF268F187E2}" type="datetimeFigureOut">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65B20C-4156-49FB-B975-0DF268F187E2}" type="datetimeFigureOut">
              <a:rPr lang="en-US" smtClean="0"/>
              <a:pPr/>
              <a:t>9/24/14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A65B20C-4156-49FB-B975-0DF268F187E2}" type="datetimeFigureOut">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A65B20C-4156-49FB-B975-0DF268F187E2}" type="datetimeFigureOut">
              <a:rPr lang="en-US" smtClean="0"/>
              <a:pPr/>
              <a:t>9/24/14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A65B20C-4156-49FB-B975-0DF268F187E2}" type="datetimeFigureOut">
              <a:rPr lang="en-US" smtClean="0"/>
              <a:pPr/>
              <a:t>9/24/14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5B20C-4156-49FB-B975-0DF268F187E2}" type="datetimeFigureOut">
              <a:rPr lang="en-US" smtClean="0"/>
              <a:pPr/>
              <a:t>9/24/14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5B20C-4156-49FB-B975-0DF268F187E2}" type="datetimeFigureOut">
              <a:rPr lang="en-US" smtClean="0"/>
              <a:pPr/>
              <a:t>9/24/14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AD5-F890-488A-A8C1-1DB97D36A0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EA65B20C-4156-49FB-B975-0DF268F187E2}" type="datetimeFigureOut">
              <a:rPr lang="en-US" smtClean="0"/>
              <a:pPr/>
              <a:t>9/24/14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9AFF7AD5-F890-488A-A8C1-1DB97D36A028}"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Road to Revolution Timeline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Act</a:t>
            </a:r>
            <a:endParaRPr lang="en-US" dirty="0"/>
          </a:p>
        </p:txBody>
      </p:sp>
      <p:sp>
        <p:nvSpPr>
          <p:cNvPr id="3" name="Content Placeholder 2"/>
          <p:cNvSpPr>
            <a:spLocks noGrp="1"/>
          </p:cNvSpPr>
          <p:nvPr>
            <p:ph idx="1"/>
          </p:nvPr>
        </p:nvSpPr>
        <p:spPr/>
        <p:txBody>
          <a:bodyPr/>
          <a:lstStyle/>
          <a:p>
            <a:r>
              <a:rPr lang="en-US" dirty="0" smtClean="0"/>
              <a:t>April 5, 1764</a:t>
            </a:r>
          </a:p>
          <a:p>
            <a:r>
              <a:rPr lang="en-US" dirty="0" smtClean="0"/>
              <a:t>Placed duties (taxes) on sugar and molasses in the colonies from places other than Britain.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Committee of Correspondence</a:t>
            </a:r>
            <a:endParaRPr lang="en-US" dirty="0"/>
          </a:p>
        </p:txBody>
      </p:sp>
      <p:sp>
        <p:nvSpPr>
          <p:cNvPr id="3" name="Content Placeholder 2"/>
          <p:cNvSpPr>
            <a:spLocks noGrp="1"/>
          </p:cNvSpPr>
          <p:nvPr>
            <p:ph idx="1"/>
          </p:nvPr>
        </p:nvSpPr>
        <p:spPr/>
        <p:txBody>
          <a:bodyPr/>
          <a:lstStyle/>
          <a:p>
            <a:r>
              <a:rPr lang="en-US" dirty="0" smtClean="0"/>
              <a:t>1764</a:t>
            </a:r>
          </a:p>
          <a:p>
            <a:r>
              <a:rPr lang="en-US" dirty="0" smtClean="0"/>
              <a:t>The Committee of Correspondence was formed to address problems in the colonies.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a:t>
            </a:r>
            <a:endParaRPr lang="en-US" dirty="0"/>
          </a:p>
        </p:txBody>
      </p:sp>
      <p:sp>
        <p:nvSpPr>
          <p:cNvPr id="3" name="Content Placeholder 2"/>
          <p:cNvSpPr>
            <a:spLocks noGrp="1"/>
          </p:cNvSpPr>
          <p:nvPr>
            <p:ph idx="1"/>
          </p:nvPr>
        </p:nvSpPr>
        <p:spPr/>
        <p:txBody>
          <a:bodyPr/>
          <a:lstStyle/>
          <a:p>
            <a:r>
              <a:rPr lang="en-US" dirty="0" smtClean="0"/>
              <a:t>1765</a:t>
            </a:r>
          </a:p>
          <a:p>
            <a:r>
              <a:rPr lang="en-US" dirty="0" smtClean="0"/>
              <a:t>The Stamp Act placed a tax on paper items.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Quartering Act</a:t>
            </a:r>
            <a:endParaRPr lang="en-US" dirty="0"/>
          </a:p>
        </p:txBody>
      </p:sp>
      <p:sp>
        <p:nvSpPr>
          <p:cNvPr id="3" name="Content Placeholder 2"/>
          <p:cNvSpPr>
            <a:spLocks noGrp="1"/>
          </p:cNvSpPr>
          <p:nvPr>
            <p:ph idx="1"/>
          </p:nvPr>
        </p:nvSpPr>
        <p:spPr/>
        <p:txBody>
          <a:bodyPr/>
          <a:lstStyle/>
          <a:p>
            <a:r>
              <a:rPr lang="en-US" dirty="0" smtClean="0"/>
              <a:t>1765</a:t>
            </a:r>
          </a:p>
          <a:p>
            <a:r>
              <a:rPr lang="en-US" dirty="0" smtClean="0"/>
              <a:t>Colonists had to house British troops.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Sons &amp; Daughters of Liberty</a:t>
            </a:r>
            <a:endParaRPr lang="en-US" dirty="0"/>
          </a:p>
        </p:txBody>
      </p:sp>
      <p:sp>
        <p:nvSpPr>
          <p:cNvPr id="3" name="Content Placeholder 2"/>
          <p:cNvSpPr>
            <a:spLocks noGrp="1"/>
          </p:cNvSpPr>
          <p:nvPr>
            <p:ph idx="1"/>
          </p:nvPr>
        </p:nvSpPr>
        <p:spPr/>
        <p:txBody>
          <a:bodyPr/>
          <a:lstStyle/>
          <a:p>
            <a:r>
              <a:rPr lang="en-US" dirty="0" smtClean="0"/>
              <a:t>1766</a:t>
            </a:r>
          </a:p>
          <a:p>
            <a:r>
              <a:rPr lang="en-US" dirty="0" smtClean="0"/>
              <a:t>A political group made up of American patriots to protect the rights of the colonists.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Townshend Act</a:t>
            </a:r>
            <a:endParaRPr lang="en-US" dirty="0"/>
          </a:p>
        </p:txBody>
      </p:sp>
      <p:sp>
        <p:nvSpPr>
          <p:cNvPr id="3" name="Content Placeholder 2"/>
          <p:cNvSpPr>
            <a:spLocks noGrp="1"/>
          </p:cNvSpPr>
          <p:nvPr>
            <p:ph idx="1"/>
          </p:nvPr>
        </p:nvSpPr>
        <p:spPr/>
        <p:txBody>
          <a:bodyPr/>
          <a:lstStyle/>
          <a:p>
            <a:r>
              <a:rPr lang="en-US" dirty="0" smtClean="0"/>
              <a:t>1767</a:t>
            </a:r>
          </a:p>
          <a:p>
            <a:r>
              <a:rPr lang="en-US" dirty="0" smtClean="0"/>
              <a:t>An “indirect” tax on paint, lead, glass and paper.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a:t>
            </a:r>
            <a:endParaRPr lang="en-US" dirty="0"/>
          </a:p>
        </p:txBody>
      </p:sp>
      <p:sp>
        <p:nvSpPr>
          <p:cNvPr id="3" name="Content Placeholder 2"/>
          <p:cNvSpPr>
            <a:spLocks noGrp="1"/>
          </p:cNvSpPr>
          <p:nvPr>
            <p:ph idx="1"/>
          </p:nvPr>
        </p:nvSpPr>
        <p:spPr/>
        <p:txBody>
          <a:bodyPr/>
          <a:lstStyle/>
          <a:p>
            <a:r>
              <a:rPr lang="en-US" dirty="0" smtClean="0"/>
              <a:t>March 5, 1770</a:t>
            </a:r>
          </a:p>
          <a:p>
            <a:r>
              <a:rPr lang="en-US" dirty="0" smtClean="0"/>
              <a:t>A group of colonists harassed British troops in Boston resulting in the shooting death of 5 colonists.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Act</a:t>
            </a:r>
            <a:endParaRPr lang="en-US" dirty="0"/>
          </a:p>
        </p:txBody>
      </p:sp>
      <p:sp>
        <p:nvSpPr>
          <p:cNvPr id="3" name="Content Placeholder 2"/>
          <p:cNvSpPr>
            <a:spLocks noGrp="1"/>
          </p:cNvSpPr>
          <p:nvPr>
            <p:ph idx="1"/>
          </p:nvPr>
        </p:nvSpPr>
        <p:spPr/>
        <p:txBody>
          <a:bodyPr/>
          <a:lstStyle/>
          <a:p>
            <a:r>
              <a:rPr lang="en-US" dirty="0" smtClean="0"/>
              <a:t>May 10, 1773</a:t>
            </a:r>
          </a:p>
          <a:p>
            <a:r>
              <a:rPr lang="en-US" dirty="0" smtClean="0"/>
              <a:t>Only the British East India Company was allowed to sell tea to the colonists.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sp>
        <p:nvSpPr>
          <p:cNvPr id="3" name="Content Placeholder 2"/>
          <p:cNvSpPr>
            <a:spLocks noGrp="1"/>
          </p:cNvSpPr>
          <p:nvPr>
            <p:ph idx="1"/>
          </p:nvPr>
        </p:nvSpPr>
        <p:spPr/>
        <p:txBody>
          <a:bodyPr/>
          <a:lstStyle/>
          <a:p>
            <a:r>
              <a:rPr lang="en-US" dirty="0" smtClean="0"/>
              <a:t>December 16, 1773</a:t>
            </a:r>
          </a:p>
          <a:p>
            <a:r>
              <a:rPr lang="en-US" dirty="0" smtClean="0"/>
              <a:t>It was a direct action by the colonists in Boston against the British government and the monopolistic East India Company that controlled all the tea coming into the colonies.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Intolerable Acts</a:t>
            </a:r>
            <a:endParaRPr lang="en-US" dirty="0"/>
          </a:p>
        </p:txBody>
      </p:sp>
      <p:sp>
        <p:nvSpPr>
          <p:cNvPr id="3" name="Content Placeholder 2"/>
          <p:cNvSpPr>
            <a:spLocks noGrp="1"/>
          </p:cNvSpPr>
          <p:nvPr>
            <p:ph idx="1"/>
          </p:nvPr>
        </p:nvSpPr>
        <p:spPr/>
        <p:txBody>
          <a:bodyPr/>
          <a:lstStyle/>
          <a:p>
            <a:r>
              <a:rPr lang="en-US" dirty="0" smtClean="0"/>
              <a:t>1774</a:t>
            </a:r>
          </a:p>
          <a:p>
            <a:r>
              <a:rPr lang="en-US" dirty="0" smtClean="0"/>
              <a:t>Also known as Coercive Acts, British passed acts to punish the colonies for their actions.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Magna </a:t>
            </a:r>
            <a:r>
              <a:rPr lang="en-US" dirty="0" err="1" smtClean="0"/>
              <a:t>Carta</a:t>
            </a:r>
            <a:endParaRPr lang="en-US" dirty="0"/>
          </a:p>
        </p:txBody>
      </p:sp>
      <p:sp>
        <p:nvSpPr>
          <p:cNvPr id="3" name="Content Placeholder 2"/>
          <p:cNvSpPr>
            <a:spLocks noGrp="1"/>
          </p:cNvSpPr>
          <p:nvPr>
            <p:ph idx="1"/>
          </p:nvPr>
        </p:nvSpPr>
        <p:spPr/>
        <p:txBody>
          <a:bodyPr/>
          <a:lstStyle/>
          <a:p>
            <a:r>
              <a:rPr lang="en-US" dirty="0" smtClean="0"/>
              <a:t>1215</a:t>
            </a:r>
          </a:p>
          <a:p>
            <a:r>
              <a:rPr lang="en-US" dirty="0" smtClean="0"/>
              <a:t>King is under the law like everyone else.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p:txBody>
          <a:bodyPr/>
          <a:lstStyle/>
          <a:p>
            <a:r>
              <a:rPr lang="en-US" dirty="0" smtClean="0"/>
              <a:t>September 5, 1774</a:t>
            </a:r>
          </a:p>
          <a:p>
            <a:r>
              <a:rPr lang="en-US" dirty="0" smtClean="0"/>
              <a:t>A gathering of delegates from twelve of the thirteen colonies to consider how to respond to the Coercive Acts (also known as Intolerable Acts).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Lexington &amp; Concord</a:t>
            </a:r>
            <a:endParaRPr lang="en-US" dirty="0"/>
          </a:p>
        </p:txBody>
      </p:sp>
      <p:sp>
        <p:nvSpPr>
          <p:cNvPr id="3" name="Content Placeholder 2"/>
          <p:cNvSpPr>
            <a:spLocks noGrp="1"/>
          </p:cNvSpPr>
          <p:nvPr>
            <p:ph idx="1"/>
          </p:nvPr>
        </p:nvSpPr>
        <p:spPr/>
        <p:txBody>
          <a:bodyPr/>
          <a:lstStyle/>
          <a:p>
            <a:r>
              <a:rPr lang="en-US" dirty="0" smtClean="0"/>
              <a:t>April 19, 1775</a:t>
            </a:r>
          </a:p>
          <a:p>
            <a:r>
              <a:rPr lang="en-US" dirty="0" smtClean="0"/>
              <a:t>British troops moved to capture a rebel store of weapons and the first shots were fired in the Revolutionary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Continental Congress</a:t>
            </a:r>
            <a:endParaRPr lang="en-US" dirty="0"/>
          </a:p>
        </p:txBody>
      </p:sp>
      <p:sp>
        <p:nvSpPr>
          <p:cNvPr id="3" name="Content Placeholder 2"/>
          <p:cNvSpPr>
            <a:spLocks noGrp="1"/>
          </p:cNvSpPr>
          <p:nvPr>
            <p:ph idx="1"/>
          </p:nvPr>
        </p:nvSpPr>
        <p:spPr>
          <a:xfrm>
            <a:off x="1143000" y="3124200"/>
            <a:ext cx="7467600" cy="3001963"/>
          </a:xfrm>
        </p:spPr>
        <p:txBody>
          <a:bodyPr/>
          <a:lstStyle/>
          <a:p>
            <a:r>
              <a:rPr lang="en-US" dirty="0" smtClean="0"/>
              <a:t>May 10, 1775</a:t>
            </a:r>
          </a:p>
          <a:p>
            <a:r>
              <a:rPr lang="en-US" dirty="0" smtClean="0"/>
              <a:t>The delegates gathered in Philadelphia to discuss the fate of the colonies.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Bunker Hill</a:t>
            </a:r>
            <a:endParaRPr lang="en-US" dirty="0"/>
          </a:p>
        </p:txBody>
      </p:sp>
      <p:sp>
        <p:nvSpPr>
          <p:cNvPr id="3" name="Content Placeholder 2"/>
          <p:cNvSpPr>
            <a:spLocks noGrp="1"/>
          </p:cNvSpPr>
          <p:nvPr>
            <p:ph idx="1"/>
          </p:nvPr>
        </p:nvSpPr>
        <p:spPr/>
        <p:txBody>
          <a:bodyPr/>
          <a:lstStyle/>
          <a:p>
            <a:r>
              <a:rPr lang="en-US" dirty="0" smtClean="0"/>
              <a:t>June 17, 1775</a:t>
            </a:r>
          </a:p>
          <a:p>
            <a:r>
              <a:rPr lang="en-US" dirty="0" smtClean="0"/>
              <a:t>The Battle of Bunker Hill proved that even though the patriots were unskilled that they could beat the British.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Olive Branch Petition</a:t>
            </a:r>
            <a:endParaRPr lang="en-US" dirty="0"/>
          </a:p>
        </p:txBody>
      </p:sp>
      <p:sp>
        <p:nvSpPr>
          <p:cNvPr id="3" name="Content Placeholder 2"/>
          <p:cNvSpPr>
            <a:spLocks noGrp="1"/>
          </p:cNvSpPr>
          <p:nvPr>
            <p:ph idx="1"/>
          </p:nvPr>
        </p:nvSpPr>
        <p:spPr/>
        <p:txBody>
          <a:bodyPr/>
          <a:lstStyle/>
          <a:p>
            <a:r>
              <a:rPr lang="en-US" dirty="0" smtClean="0"/>
              <a:t>July 1775</a:t>
            </a:r>
          </a:p>
          <a:p>
            <a:r>
              <a:rPr lang="en-US" dirty="0" smtClean="0"/>
              <a:t>The Olive Branch Petition was a petition to stop further conflict with Britain.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Paine’s </a:t>
            </a:r>
            <a:r>
              <a:rPr lang="en-US" i="1" dirty="0" smtClean="0"/>
              <a:t>Common Sense</a:t>
            </a:r>
            <a:endParaRPr lang="en-US" i="1" dirty="0"/>
          </a:p>
        </p:txBody>
      </p:sp>
      <p:sp>
        <p:nvSpPr>
          <p:cNvPr id="3" name="Content Placeholder 2"/>
          <p:cNvSpPr>
            <a:spLocks noGrp="1"/>
          </p:cNvSpPr>
          <p:nvPr>
            <p:ph idx="1"/>
          </p:nvPr>
        </p:nvSpPr>
        <p:spPr/>
        <p:txBody>
          <a:bodyPr/>
          <a:lstStyle/>
          <a:p>
            <a:r>
              <a:rPr lang="en-US" dirty="0" smtClean="0"/>
              <a:t>January 10, 1776</a:t>
            </a:r>
          </a:p>
          <a:p>
            <a:r>
              <a:rPr lang="en-US" dirty="0" smtClean="0"/>
              <a:t>A 47-page pamphlet that urged separation from Great Britain and was written so the common man could read it.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Mayflower Compact</a:t>
            </a:r>
            <a:endParaRPr lang="en-US" dirty="0"/>
          </a:p>
        </p:txBody>
      </p:sp>
      <p:sp>
        <p:nvSpPr>
          <p:cNvPr id="3" name="Content Placeholder 2"/>
          <p:cNvSpPr>
            <a:spLocks noGrp="1"/>
          </p:cNvSpPr>
          <p:nvPr>
            <p:ph idx="1"/>
          </p:nvPr>
        </p:nvSpPr>
        <p:spPr/>
        <p:txBody>
          <a:bodyPr/>
          <a:lstStyle/>
          <a:p>
            <a:r>
              <a:rPr lang="en-US" dirty="0" smtClean="0"/>
              <a:t>1620</a:t>
            </a:r>
          </a:p>
          <a:p>
            <a:r>
              <a:rPr lang="en-US" dirty="0" smtClean="0"/>
              <a:t>First governing document of Plymouth Colony.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Acts</a:t>
            </a:r>
            <a:endParaRPr lang="en-US" dirty="0"/>
          </a:p>
        </p:txBody>
      </p:sp>
      <p:sp>
        <p:nvSpPr>
          <p:cNvPr id="3" name="Content Placeholder 2"/>
          <p:cNvSpPr>
            <a:spLocks noGrp="1"/>
          </p:cNvSpPr>
          <p:nvPr>
            <p:ph idx="1"/>
          </p:nvPr>
        </p:nvSpPr>
        <p:spPr/>
        <p:txBody>
          <a:bodyPr>
            <a:normAutofit/>
          </a:bodyPr>
          <a:lstStyle/>
          <a:p>
            <a:r>
              <a:rPr lang="en-US" dirty="0" smtClean="0"/>
              <a:t>The Navigation Acts occurred in 1660 and 1663 between the British and the Colonies which banned foreign trade.</a:t>
            </a:r>
            <a:br>
              <a:rPr lang="en-US" dirty="0" smtClean="0"/>
            </a:br>
            <a:r>
              <a:rPr lang="en-US" dirty="0" smtClean="0"/>
              <a:t/>
            </a:r>
            <a:br>
              <a:rPr lang="en-US" dirty="0" smtClean="0"/>
            </a:b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Bacon’s Rebellion</a:t>
            </a:r>
            <a:endParaRPr lang="en-US" dirty="0"/>
          </a:p>
        </p:txBody>
      </p:sp>
      <p:sp>
        <p:nvSpPr>
          <p:cNvPr id="3" name="Content Placeholder 2"/>
          <p:cNvSpPr>
            <a:spLocks noGrp="1"/>
          </p:cNvSpPr>
          <p:nvPr>
            <p:ph idx="1"/>
          </p:nvPr>
        </p:nvSpPr>
        <p:spPr/>
        <p:txBody>
          <a:bodyPr/>
          <a:lstStyle/>
          <a:p>
            <a:r>
              <a:rPr lang="en-US" dirty="0" smtClean="0"/>
              <a:t>1676</a:t>
            </a:r>
          </a:p>
          <a:p>
            <a:r>
              <a:rPr lang="en-US" dirty="0" smtClean="0"/>
              <a:t>The first rebellion in the American colonies due to the Virginian Governor not taking action against Native Americans who were attacking the colonists.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Bill of Rights</a:t>
            </a:r>
            <a:endParaRPr lang="en-US" dirty="0"/>
          </a:p>
        </p:txBody>
      </p:sp>
      <p:sp>
        <p:nvSpPr>
          <p:cNvPr id="3" name="Content Placeholder 2"/>
          <p:cNvSpPr>
            <a:spLocks noGrp="1"/>
          </p:cNvSpPr>
          <p:nvPr>
            <p:ph idx="1"/>
          </p:nvPr>
        </p:nvSpPr>
        <p:spPr/>
        <p:txBody>
          <a:bodyPr/>
          <a:lstStyle/>
          <a:p>
            <a:r>
              <a:rPr lang="en-US" dirty="0" smtClean="0"/>
              <a:t>1689</a:t>
            </a:r>
          </a:p>
          <a:p>
            <a:r>
              <a:rPr lang="en-US" dirty="0" smtClean="0"/>
              <a:t>The Bill of Rights laid out certain rights for ALL Englishmen and was a influence on the Founding Fathers.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Great Awakening</a:t>
            </a:r>
            <a:endParaRPr lang="en-US" dirty="0"/>
          </a:p>
        </p:txBody>
      </p:sp>
      <p:sp>
        <p:nvSpPr>
          <p:cNvPr id="3" name="Content Placeholder 2"/>
          <p:cNvSpPr>
            <a:spLocks noGrp="1"/>
          </p:cNvSpPr>
          <p:nvPr>
            <p:ph idx="1"/>
          </p:nvPr>
        </p:nvSpPr>
        <p:spPr/>
        <p:txBody>
          <a:bodyPr/>
          <a:lstStyle/>
          <a:p>
            <a:r>
              <a:rPr lang="en-US" dirty="0" smtClean="0"/>
              <a:t>1730s and 1740s</a:t>
            </a:r>
          </a:p>
          <a:p>
            <a:r>
              <a:rPr lang="en-US" dirty="0" smtClean="0"/>
              <a:t>A religious movement that swept the colonies.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and Indian War</a:t>
            </a:r>
            <a:endParaRPr lang="en-US" dirty="0"/>
          </a:p>
        </p:txBody>
      </p:sp>
      <p:sp>
        <p:nvSpPr>
          <p:cNvPr id="3" name="Content Placeholder 2"/>
          <p:cNvSpPr>
            <a:spLocks noGrp="1"/>
          </p:cNvSpPr>
          <p:nvPr>
            <p:ph idx="1"/>
          </p:nvPr>
        </p:nvSpPr>
        <p:spPr/>
        <p:txBody>
          <a:bodyPr/>
          <a:lstStyle/>
          <a:p>
            <a:r>
              <a:rPr lang="en-US" dirty="0" smtClean="0"/>
              <a:t>1754 to 1763</a:t>
            </a:r>
          </a:p>
          <a:p>
            <a:r>
              <a:rPr lang="en-US" dirty="0" smtClean="0"/>
              <a:t>A war between the British and French over disputed territory.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Proclamation of 1763</a:t>
            </a:r>
            <a:endParaRPr lang="en-US" dirty="0"/>
          </a:p>
        </p:txBody>
      </p:sp>
      <p:sp>
        <p:nvSpPr>
          <p:cNvPr id="3" name="Content Placeholder 2"/>
          <p:cNvSpPr>
            <a:spLocks noGrp="1"/>
          </p:cNvSpPr>
          <p:nvPr>
            <p:ph idx="1"/>
          </p:nvPr>
        </p:nvSpPr>
        <p:spPr/>
        <p:txBody>
          <a:bodyPr/>
          <a:lstStyle/>
          <a:p>
            <a:r>
              <a:rPr lang="en-US" dirty="0" smtClean="0"/>
              <a:t>1763</a:t>
            </a:r>
          </a:p>
          <a:p>
            <a:r>
              <a:rPr lang="en-US" dirty="0" smtClean="0"/>
              <a:t>A law set by the British that banned settlement west of the Appalachian Mountains.</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13402</TotalTime>
  <Words>4669</Words>
  <Application>Microsoft Macintosh PowerPoint</Application>
  <PresentationFormat>On-screen Show (4:3)</PresentationFormat>
  <Paragraphs>145</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Sky</vt:lpstr>
      <vt:lpstr>Road to Revolution Timeline</vt:lpstr>
      <vt:lpstr>Magna Carta</vt:lpstr>
      <vt:lpstr>Mayflower Compact</vt:lpstr>
      <vt:lpstr>Navigation Acts</vt:lpstr>
      <vt:lpstr>Bacon’s Rebellion</vt:lpstr>
      <vt:lpstr>English Bill of Rights</vt:lpstr>
      <vt:lpstr>First Great Awakening</vt:lpstr>
      <vt:lpstr>French and Indian War</vt:lpstr>
      <vt:lpstr>Proclamation of 1763</vt:lpstr>
      <vt:lpstr>Sugar Act</vt:lpstr>
      <vt:lpstr>Committee of Correspondence</vt:lpstr>
      <vt:lpstr>Stamp Act</vt:lpstr>
      <vt:lpstr>Quartering Act</vt:lpstr>
      <vt:lpstr>Sons &amp; Daughters of Liberty</vt:lpstr>
      <vt:lpstr>Townshend Act</vt:lpstr>
      <vt:lpstr>Boston Massacre</vt:lpstr>
      <vt:lpstr>Tea Act</vt:lpstr>
      <vt:lpstr>Boston Tea Party</vt:lpstr>
      <vt:lpstr>Intolerable Acts</vt:lpstr>
      <vt:lpstr>First Continental Congress</vt:lpstr>
      <vt:lpstr>Lexington &amp; Concord</vt:lpstr>
      <vt:lpstr>Second Continental Congress</vt:lpstr>
      <vt:lpstr>Battle of Bunker Hill</vt:lpstr>
      <vt:lpstr>Olive Branch Petition</vt:lpstr>
      <vt:lpstr>Thomas Paine’s Common Sense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Revolution Timeline</dc:title>
  <dc:creator>Melanie Standley</dc:creator>
  <cp:lastModifiedBy>MVWSD</cp:lastModifiedBy>
  <cp:revision>8</cp:revision>
  <cp:lastPrinted>2012-09-12T20:51:12Z</cp:lastPrinted>
  <dcterms:created xsi:type="dcterms:W3CDTF">2012-09-12T19:41:56Z</dcterms:created>
  <dcterms:modified xsi:type="dcterms:W3CDTF">2014-09-29T21:46:55Z</dcterms:modified>
</cp:coreProperties>
</file>